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691813" cy="1511935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g1gReRmzyDD3AKuenmHcxZm6u3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8" d="100"/>
          <a:sy n="28" d="100"/>
        </p:scale>
        <p:origin x="2244" y="68"/>
      </p:cViewPr>
      <p:guideLst/>
    </p:cSldViewPr>
  </p:slideViewPr>
  <p:notesTextViewPr>
    <p:cViewPr>
      <p:scale>
        <a:sx n="1" d="1"/>
        <a:sy n="1" d="1"/>
      </p:scale>
      <p:origin x="0" y="-2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14563" y="1241425"/>
            <a:ext cx="23685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Year 9 sports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7" name="Google Shape;87;p2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16"/>
              <a:buFont typeface="Calibri"/>
              <a:buNone/>
              <a:defRPr sz="7016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806"/>
              <a:buNone/>
              <a:defRPr sz="2806"/>
            </a:lvl1pPr>
            <a:lvl2pPr lvl="1" algn="ctr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2pPr>
            <a:lvl3pPr lvl="2" algn="ctr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105"/>
              <a:buNone/>
              <a:defRPr sz="2105"/>
            </a:lvl3pPr>
            <a:lvl4pPr lvl="3" algn="ctr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/>
            </a:lvl4pPr>
            <a:lvl5pPr lvl="4" algn="ctr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/>
            </a:lvl5pPr>
            <a:lvl6pPr lvl="5" algn="ctr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/>
            </a:lvl6pPr>
            <a:lvl7pPr lvl="6" algn="ctr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/>
            </a:lvl7pPr>
            <a:lvl8pPr lvl="7" algn="ctr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/>
            </a:lvl8pPr>
            <a:lvl9pPr lvl="8" algn="ctr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735062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3541663" y="14013402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7551093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 rot="5400000">
            <a:off x="549361" y="4210527"/>
            <a:ext cx="9593089" cy="9221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dt" idx="10"/>
          </p:nvPr>
        </p:nvSpPr>
        <p:spPr>
          <a:xfrm>
            <a:off x="735062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ftr" idx="11"/>
          </p:nvPr>
        </p:nvSpPr>
        <p:spPr>
          <a:xfrm>
            <a:off x="3541663" y="14013402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ldNum" idx="12"/>
          </p:nvPr>
        </p:nvSpPr>
        <p:spPr>
          <a:xfrm>
            <a:off x="7551093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 rot="5400000">
            <a:off x="2397565" y="6058730"/>
            <a:ext cx="12812950" cy="2305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 rot="5400000">
            <a:off x="-2280102" y="3820131"/>
            <a:ext cx="12812950" cy="6782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dt" idx="10"/>
          </p:nvPr>
        </p:nvSpPr>
        <p:spPr>
          <a:xfrm>
            <a:off x="735062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ftr" idx="11"/>
          </p:nvPr>
        </p:nvSpPr>
        <p:spPr>
          <a:xfrm>
            <a:off x="3541663" y="14013402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7551093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735062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3541663" y="14013402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7551093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16"/>
              <a:buFont typeface="Calibri"/>
              <a:buNone/>
              <a:defRPr sz="7016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806"/>
              <a:buNone/>
              <a:defRPr sz="2806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rgbClr val="888888"/>
              </a:buClr>
              <a:buSzPts val="2339"/>
              <a:buNone/>
              <a:defRPr sz="2339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rgbClr val="888888"/>
              </a:buClr>
              <a:buSzPts val="2105"/>
              <a:buNone/>
              <a:defRPr sz="2105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rgbClr val="888888"/>
              </a:buClr>
              <a:buSzPts val="1871"/>
              <a:buNone/>
              <a:defRPr sz="187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rgbClr val="888888"/>
              </a:buClr>
              <a:buSzPts val="1871"/>
              <a:buNone/>
              <a:defRPr sz="187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rgbClr val="888888"/>
              </a:buClr>
              <a:buSzPts val="1871"/>
              <a:buNone/>
              <a:defRPr sz="187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rgbClr val="888888"/>
              </a:buClr>
              <a:buSzPts val="1871"/>
              <a:buNone/>
              <a:defRPr sz="187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rgbClr val="888888"/>
              </a:buClr>
              <a:buSzPts val="1871"/>
              <a:buNone/>
              <a:defRPr sz="187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rgbClr val="888888"/>
              </a:buClr>
              <a:buSzPts val="1871"/>
              <a:buNone/>
              <a:defRPr sz="187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735062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3541663" y="14013402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7551093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735062" y="4024827"/>
            <a:ext cx="4544021" cy="9593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5412730" y="4024827"/>
            <a:ext cx="4544021" cy="9593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735062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3541663" y="14013402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7551093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806"/>
              <a:buNone/>
              <a:defRPr sz="2806" b="1"/>
            </a:lvl1pPr>
            <a:lvl2pPr marL="914400" lvl="1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 b="1"/>
            </a:lvl2pPr>
            <a:lvl3pPr marL="1371600" lvl="2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105"/>
              <a:buNone/>
              <a:defRPr sz="2105" b="1"/>
            </a:lvl3pPr>
            <a:lvl4pPr marL="1828800" lvl="3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4pPr>
            <a:lvl5pPr marL="2286000" lvl="4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5pPr>
            <a:lvl6pPr marL="2743200" lvl="5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6pPr>
            <a:lvl7pPr marL="3200400" lvl="6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7pPr>
            <a:lvl8pPr marL="3657600" lvl="7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8pPr>
            <a:lvl9pPr marL="4114800" lvl="8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736456" y="5522763"/>
            <a:ext cx="4523137" cy="8123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5412731" y="3706342"/>
            <a:ext cx="4545413" cy="1816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806"/>
              <a:buNone/>
              <a:defRPr sz="2806" b="1"/>
            </a:lvl1pPr>
            <a:lvl2pPr marL="914400" lvl="1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 b="1"/>
            </a:lvl2pPr>
            <a:lvl3pPr marL="1371600" lvl="2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105"/>
              <a:buNone/>
              <a:defRPr sz="2105" b="1"/>
            </a:lvl3pPr>
            <a:lvl4pPr marL="1828800" lvl="3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4pPr>
            <a:lvl5pPr marL="2286000" lvl="4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5pPr>
            <a:lvl6pPr marL="2743200" lvl="5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6pPr>
            <a:lvl7pPr marL="3200400" lvl="6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7pPr>
            <a:lvl8pPr marL="3657600" lvl="7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8pPr>
            <a:lvl9pPr marL="4114800" lvl="8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5412731" y="5522763"/>
            <a:ext cx="4545413" cy="8123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735062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3541663" y="14013402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7551093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735062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541663" y="14013402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7551093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dt" idx="10"/>
          </p:nvPr>
        </p:nvSpPr>
        <p:spPr>
          <a:xfrm>
            <a:off x="735062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ftr" idx="11"/>
          </p:nvPr>
        </p:nvSpPr>
        <p:spPr>
          <a:xfrm>
            <a:off x="3541663" y="14013402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sldNum" idx="12"/>
          </p:nvPr>
        </p:nvSpPr>
        <p:spPr>
          <a:xfrm>
            <a:off x="7551093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2"/>
              <a:buFont typeface="Calibri"/>
              <a:buNone/>
              <a:defRPr sz="374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4545413" y="2176910"/>
            <a:ext cx="5412730" cy="1074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66217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Char char="•"/>
              <a:defRPr sz="3741"/>
            </a:lvl1pPr>
            <a:lvl2pPr marL="914400" lvl="1" indent="-436499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3274"/>
              <a:buChar char="•"/>
              <a:defRPr sz="3274"/>
            </a:lvl2pPr>
            <a:lvl3pPr marL="1371600" lvl="2" indent="-406781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806"/>
              <a:buChar char="•"/>
              <a:defRPr sz="2806"/>
            </a:lvl3pPr>
            <a:lvl4pPr marL="1828800" lvl="3" indent="-377126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339"/>
              <a:buChar char="•"/>
              <a:defRPr sz="2339"/>
            </a:lvl4pPr>
            <a:lvl5pPr marL="2286000" lvl="4" indent="-377126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339"/>
              <a:buChar char="•"/>
              <a:defRPr sz="2339"/>
            </a:lvl5pPr>
            <a:lvl6pPr marL="2743200" lvl="5" indent="-377126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339"/>
              <a:buChar char="•"/>
              <a:defRPr sz="2339"/>
            </a:lvl6pPr>
            <a:lvl7pPr marL="3200400" lvl="6" indent="-377126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339"/>
              <a:buChar char="•"/>
              <a:defRPr sz="2339"/>
            </a:lvl7pPr>
            <a:lvl8pPr marL="3657600" lvl="7" indent="-377126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339"/>
              <a:buChar char="•"/>
              <a:defRPr sz="2339"/>
            </a:lvl8pPr>
            <a:lvl9pPr marL="4114800" lvl="8" indent="-377126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339"/>
              <a:buChar char="•"/>
              <a:defRPr sz="2339"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2"/>
          </p:nvPr>
        </p:nvSpPr>
        <p:spPr>
          <a:xfrm>
            <a:off x="736455" y="4535805"/>
            <a:ext cx="3448388" cy="8403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/>
            </a:lvl1pPr>
            <a:lvl2pPr marL="914400" lvl="1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637"/>
              <a:buNone/>
              <a:defRPr sz="1637"/>
            </a:lvl2pPr>
            <a:lvl3pPr marL="1371600" lvl="2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403"/>
              <a:buNone/>
              <a:defRPr sz="1403"/>
            </a:lvl3pPr>
            <a:lvl4pPr marL="1828800" lvl="3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4pPr>
            <a:lvl5pPr marL="2286000" lvl="4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5pPr>
            <a:lvl6pPr marL="2743200" lvl="5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6pPr>
            <a:lvl7pPr marL="3200400" lvl="6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7pPr>
            <a:lvl8pPr marL="3657600" lvl="7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8pPr>
            <a:lvl9pPr marL="4114800" lvl="8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dt" idx="10"/>
          </p:nvPr>
        </p:nvSpPr>
        <p:spPr>
          <a:xfrm>
            <a:off x="735062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ftr" idx="11"/>
          </p:nvPr>
        </p:nvSpPr>
        <p:spPr>
          <a:xfrm>
            <a:off x="3541663" y="14013402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7551093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2"/>
              <a:buFont typeface="Calibri"/>
              <a:buNone/>
              <a:defRPr sz="374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>
            <a:spLocks noGrp="1"/>
          </p:cNvSpPr>
          <p:nvPr>
            <p:ph type="pic" idx="2"/>
          </p:nvPr>
        </p:nvSpPr>
        <p:spPr>
          <a:xfrm>
            <a:off x="4545413" y="2176910"/>
            <a:ext cx="5412730" cy="10744538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2"/>
          <p:cNvSpPr txBox="1">
            <a:spLocks noGrp="1"/>
          </p:cNvSpPr>
          <p:nvPr>
            <p:ph type="body" idx="1"/>
          </p:nvPr>
        </p:nvSpPr>
        <p:spPr>
          <a:xfrm>
            <a:off x="736455" y="4535805"/>
            <a:ext cx="3448388" cy="8403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/>
            </a:lvl1pPr>
            <a:lvl2pPr marL="914400" lvl="1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637"/>
              <a:buNone/>
              <a:defRPr sz="1637"/>
            </a:lvl2pPr>
            <a:lvl3pPr marL="1371600" lvl="2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403"/>
              <a:buNone/>
              <a:defRPr sz="1403"/>
            </a:lvl3pPr>
            <a:lvl4pPr marL="1828800" lvl="3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4pPr>
            <a:lvl5pPr marL="2286000" lvl="4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5pPr>
            <a:lvl6pPr marL="2743200" lvl="5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6pPr>
            <a:lvl7pPr marL="3200400" lvl="6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7pPr>
            <a:lvl8pPr marL="3657600" lvl="7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8pPr>
            <a:lvl9pPr marL="4114800" lvl="8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dt" idx="10"/>
          </p:nvPr>
        </p:nvSpPr>
        <p:spPr>
          <a:xfrm>
            <a:off x="735062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ftr" idx="11"/>
          </p:nvPr>
        </p:nvSpPr>
        <p:spPr>
          <a:xfrm>
            <a:off x="3541663" y="14013402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7551093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45"/>
              <a:buFont typeface="Calibri"/>
              <a:buNone/>
              <a:defRPr sz="51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6499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274"/>
              <a:buFont typeface="Arial"/>
              <a:buChar char="•"/>
              <a:defRPr sz="327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781" algn="l" rtl="0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806"/>
              <a:buFont typeface="Arial"/>
              <a:buChar char="•"/>
              <a:defRPr sz="28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77126" algn="l" rtl="0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339"/>
              <a:buFont typeface="Arial"/>
              <a:buChar char="•"/>
              <a:defRPr sz="23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2267" algn="l" rtl="0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105"/>
              <a:buFont typeface="Arial"/>
              <a:buChar char="•"/>
              <a:defRPr sz="21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2267" algn="l" rtl="0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105"/>
              <a:buFont typeface="Arial"/>
              <a:buChar char="•"/>
              <a:defRPr sz="21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2267" algn="l" rtl="0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105"/>
              <a:buFont typeface="Arial"/>
              <a:buChar char="•"/>
              <a:defRPr sz="21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2267" algn="l" rtl="0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105"/>
              <a:buFont typeface="Arial"/>
              <a:buChar char="•"/>
              <a:defRPr sz="21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2267" algn="l" rtl="0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105"/>
              <a:buFont typeface="Arial"/>
              <a:buChar char="•"/>
              <a:defRPr sz="21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2267" algn="l" rtl="0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105"/>
              <a:buFont typeface="Arial"/>
              <a:buChar char="•"/>
              <a:defRPr sz="21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735062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541663" y="14013402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7551093" y="14013402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3"/>
              <a:buFont typeface="Arial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3496031" y="79982"/>
            <a:ext cx="7109574" cy="1701900"/>
          </a:xfrm>
          <a:prstGeom prst="rect">
            <a:avLst/>
          </a:prstGeom>
          <a:solidFill>
            <a:srgbClr val="14485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999205" y="5124047"/>
            <a:ext cx="6877800" cy="724200"/>
          </a:xfrm>
          <a:prstGeom prst="rect">
            <a:avLst/>
          </a:prstGeom>
          <a:solidFill>
            <a:srgbClr val="134F5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71"/>
              <a:buFont typeface="Arial"/>
              <a:buNone/>
            </a:pPr>
            <a:endParaRPr sz="2371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rot="-5400000" flipH="1">
            <a:off x="354127" y="5372725"/>
            <a:ext cx="3301491" cy="2748528"/>
          </a:xfrm>
          <a:prstGeom prst="blockArc">
            <a:avLst>
              <a:gd name="adj1" fmla="val 10742971"/>
              <a:gd name="adj2" fmla="val 1572"/>
              <a:gd name="adj3" fmla="val 27649"/>
            </a:avLst>
          </a:prstGeom>
          <a:solidFill>
            <a:srgbClr val="134F5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71"/>
              <a:buFont typeface="Arial"/>
              <a:buNone/>
            </a:pPr>
            <a:endParaRPr sz="237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957959" y="7623873"/>
            <a:ext cx="7225468" cy="776999"/>
          </a:xfrm>
          <a:prstGeom prst="rect">
            <a:avLst/>
          </a:prstGeom>
          <a:solidFill>
            <a:srgbClr val="134F5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71"/>
              <a:buFont typeface="Arial"/>
              <a:buNone/>
            </a:pPr>
            <a:endParaRPr sz="2371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3322400" y="12778850"/>
            <a:ext cx="4792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CORE SKILLS/CONCEPTS</a:t>
            </a:r>
            <a:endParaRPr sz="2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3112780" y="10210377"/>
            <a:ext cx="5824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COACHING &amp; LEADERSHIP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-42071" y="133239"/>
            <a:ext cx="3633817" cy="2123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Careers/Pathways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●"/>
            </a:pP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Physiotherapist,</a:t>
            </a:r>
            <a:endParaRPr sz="13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●"/>
            </a:pP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Sports coach</a:t>
            </a:r>
            <a:endParaRPr sz="13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●"/>
            </a:pP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Sports development</a:t>
            </a:r>
            <a:endParaRPr sz="13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●"/>
            </a:pP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 teacher</a:t>
            </a:r>
            <a:endParaRPr sz="13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●"/>
            </a:pP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Sports Lawyer</a:t>
            </a:r>
            <a:endParaRPr sz="13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●"/>
            </a:pP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Leisure/Gym manager</a:t>
            </a:r>
            <a:endParaRPr sz="13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●"/>
            </a:pP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Sports Journalist</a:t>
            </a:r>
            <a:endParaRPr sz="13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●"/>
            </a:pP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Sports Photographer</a:t>
            </a:r>
            <a:endParaRPr sz="13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●"/>
            </a:pP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Sports marketing/PR/Social media </a:t>
            </a:r>
            <a:endParaRPr sz="13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3496031" y="2857482"/>
            <a:ext cx="58245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GB" sz="21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OCR GCSE PE/SPORTS STUDIES?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877972" y="11768337"/>
            <a:ext cx="351528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Stage 1 - Gymnastics: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dirty="0"/>
              <a:t>BQ - </a:t>
            </a:r>
            <a:r>
              <a:rPr lang="en-GB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Are Components of Fitness important to an elite sports performer?</a:t>
            </a:r>
            <a:endParaRPr sz="1100" i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2970627" y="10868968"/>
            <a:ext cx="313352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GB" b="1" u="sng" dirty="0"/>
              <a:t>tage 1 </a:t>
            </a:r>
            <a:r>
              <a:rPr lang="en-GB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Netball</a:t>
            </a:r>
            <a:r>
              <a:rPr lang="en-GB" b="1" u="sng" dirty="0"/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dirty="0"/>
              <a:t>BQ - </a:t>
            </a:r>
            <a:r>
              <a:rPr lang="en-GB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 makes an effective sports performer?</a:t>
            </a:r>
            <a:endParaRPr lang="en-GB" sz="1300" dirty="0"/>
          </a:p>
        </p:txBody>
      </p:sp>
      <p:sp>
        <p:nvSpPr>
          <p:cNvPr id="101" name="Google Shape;101;p1"/>
          <p:cNvSpPr txBox="1"/>
          <p:nvPr/>
        </p:nvSpPr>
        <p:spPr>
          <a:xfrm>
            <a:off x="3587288" y="13521209"/>
            <a:ext cx="6234242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Stage 1 – Badminton: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dirty="0"/>
              <a:t>BQ - </a:t>
            </a:r>
            <a:r>
              <a:rPr lang="en-GB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How do we outwit opponents in racket sports?</a:t>
            </a:r>
            <a:endParaRPr dirty="0"/>
          </a:p>
        </p:txBody>
      </p:sp>
      <p:sp>
        <p:nvSpPr>
          <p:cNvPr id="102" name="Google Shape;102;p1"/>
          <p:cNvSpPr txBox="1"/>
          <p:nvPr/>
        </p:nvSpPr>
        <p:spPr>
          <a:xfrm>
            <a:off x="1420195" y="9379721"/>
            <a:ext cx="3926743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Stage 1 - Problem solving</a:t>
            </a:r>
            <a:r>
              <a:rPr lang="en-GB" b="1" u="sng" dirty="0"/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BQ - </a:t>
            </a:r>
            <a:r>
              <a:rPr lang="en-GB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 the LORIC principles help us work effectively to solve problems?</a:t>
            </a:r>
            <a:endParaRPr sz="1100" i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/>
          <p:nvPr/>
        </p:nvSpPr>
        <p:spPr>
          <a:xfrm rot="-5400000" flipH="1">
            <a:off x="1441369" y="2550669"/>
            <a:ext cx="1161089" cy="1099718"/>
          </a:xfrm>
          <a:prstGeom prst="triangle">
            <a:avLst>
              <a:gd name="adj" fmla="val 51679"/>
            </a:avLst>
          </a:prstGeom>
          <a:solidFill>
            <a:srgbClr val="134F5C"/>
          </a:solidFill>
          <a:ln w="762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6" name="Google Shape;106;p1"/>
          <p:cNvCxnSpPr/>
          <p:nvPr/>
        </p:nvCxnSpPr>
        <p:spPr>
          <a:xfrm>
            <a:off x="5612615" y="7413268"/>
            <a:ext cx="0" cy="540685"/>
          </a:xfrm>
          <a:prstGeom prst="straightConnector1">
            <a:avLst/>
          </a:prstGeom>
          <a:noFill/>
          <a:ln w="63500" cap="flat" cmpd="sng">
            <a:solidFill>
              <a:srgbClr val="FFFF0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107" name="Google Shape;107;p1" descr="See the source imag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528" y="9698594"/>
            <a:ext cx="765456" cy="773267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"/>
          <p:cNvSpPr txBox="1"/>
          <p:nvPr/>
        </p:nvSpPr>
        <p:spPr>
          <a:xfrm>
            <a:off x="6751967" y="10891005"/>
            <a:ext cx="3987584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S1 - Athletics:</a:t>
            </a:r>
            <a:endParaRPr lang="en-GB" b="1" u="sng" dirty="0"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dirty="0"/>
              <a:t>BQ - </a:t>
            </a:r>
            <a:r>
              <a:rPr lang="en-GB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How does the structure of the body help us perform the movement required in sport?</a:t>
            </a:r>
            <a:endParaRPr dirty="0"/>
          </a:p>
        </p:txBody>
      </p:sp>
      <p:sp>
        <p:nvSpPr>
          <p:cNvPr id="109" name="Google Shape;109;p1"/>
          <p:cNvSpPr txBox="1"/>
          <p:nvPr/>
        </p:nvSpPr>
        <p:spPr>
          <a:xfrm>
            <a:off x="5427480" y="9183567"/>
            <a:ext cx="3929144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GB" b="1" u="sng" dirty="0"/>
              <a:t>tage </a:t>
            </a:r>
            <a:r>
              <a:rPr lang="en-GB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1- Rounders</a:t>
            </a:r>
            <a:r>
              <a:rPr lang="en-GB" b="1" u="sng" dirty="0"/>
              <a:t>: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BQ - </a:t>
            </a:r>
            <a:r>
              <a:rPr lang="en-GB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How can we use feedback to improve sports performance?</a:t>
            </a:r>
            <a:endParaRPr i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1420195" y="6185033"/>
            <a:ext cx="2508602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Stage 1 – Cricket</a:t>
            </a:r>
            <a:r>
              <a:rPr lang="en-GB" b="1" u="sng" dirty="0"/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dirty="0"/>
              <a:t>BQ - </a:t>
            </a:r>
            <a:r>
              <a:rPr lang="en-GB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 are the most important roles and responsibilities of an official?</a:t>
            </a:r>
            <a:endParaRPr dirty="0"/>
          </a:p>
        </p:txBody>
      </p:sp>
      <p:sp>
        <p:nvSpPr>
          <p:cNvPr id="117" name="Google Shape;117;p1"/>
          <p:cNvSpPr txBox="1"/>
          <p:nvPr/>
        </p:nvSpPr>
        <p:spPr>
          <a:xfrm>
            <a:off x="4608773" y="6706925"/>
            <a:ext cx="2815554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Stage 1 - Handball: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dirty="0"/>
              <a:t>BQ </a:t>
            </a:r>
            <a:r>
              <a:rPr lang="en-GB" dirty="0"/>
              <a:t>- </a:t>
            </a:r>
            <a:r>
              <a:rPr lang="en-GB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Why are rules and regulations important in sport?</a:t>
            </a:r>
            <a:endParaRPr dirty="0"/>
          </a:p>
        </p:txBody>
      </p:sp>
      <p:sp>
        <p:nvSpPr>
          <p:cNvPr id="119" name="Google Shape;119;p1"/>
          <p:cNvSpPr txBox="1"/>
          <p:nvPr/>
        </p:nvSpPr>
        <p:spPr>
          <a:xfrm>
            <a:off x="7905109" y="1961746"/>
            <a:ext cx="3384167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Stage 2 Rugby: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dirty="0"/>
              <a:t>BQ – </a:t>
            </a:r>
            <a:r>
              <a:rPr lang="en-GB" i="0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What’s more important - Speed/Stamina/Strength or Skill?</a:t>
            </a:r>
            <a:endParaRPr dirty="0"/>
          </a:p>
        </p:txBody>
      </p:sp>
      <p:sp>
        <p:nvSpPr>
          <p:cNvPr id="120" name="Google Shape;120;p1"/>
          <p:cNvSpPr txBox="1"/>
          <p:nvPr/>
        </p:nvSpPr>
        <p:spPr>
          <a:xfrm>
            <a:off x="1563624" y="8433386"/>
            <a:ext cx="3449993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Stage 1 - Volleyball: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dirty="0"/>
              <a:t>BQ - </a:t>
            </a:r>
            <a:r>
              <a:rPr lang="en-GB" i="0" dirty="0">
                <a:solidFill>
                  <a:srgbClr val="000000"/>
                </a:solidFill>
                <a:latin typeface="Arial" panose="020B0604020202020204" pitchFamily="34" charset="0"/>
              </a:rPr>
              <a:t>Should we be flexible in approach to formations?</a:t>
            </a:r>
            <a:endParaRPr i="0" strike="noStrike" cap="none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121" name="Google Shape;121;p1"/>
          <p:cNvSpPr txBox="1"/>
          <p:nvPr/>
        </p:nvSpPr>
        <p:spPr>
          <a:xfrm>
            <a:off x="7118455" y="6897506"/>
            <a:ext cx="3595437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Stage 2 - Badminton: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dirty="0"/>
              <a:t>BQ - </a:t>
            </a:r>
            <a:r>
              <a:rPr lang="en-GB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 are the 3 most important components of fitness for racket players?</a:t>
            </a:r>
            <a:endParaRPr dirty="0"/>
          </a:p>
        </p:txBody>
      </p:sp>
      <p:sp>
        <p:nvSpPr>
          <p:cNvPr id="122" name="Google Shape;122;p1"/>
          <p:cNvSpPr txBox="1"/>
          <p:nvPr/>
        </p:nvSpPr>
        <p:spPr>
          <a:xfrm>
            <a:off x="5658406" y="8373034"/>
            <a:ext cx="3204569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Stage 2 – Netball: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BQ -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When we exercise, what does our body do?</a:t>
            </a:r>
            <a:endParaRPr sz="1100" dirty="0">
              <a:highlight>
                <a:srgbClr val="FFFF00"/>
              </a:highlight>
            </a:endParaRPr>
          </a:p>
        </p:txBody>
      </p:sp>
      <p:sp>
        <p:nvSpPr>
          <p:cNvPr id="123" name="Google Shape;123;p1"/>
          <p:cNvSpPr txBox="1"/>
          <p:nvPr/>
        </p:nvSpPr>
        <p:spPr>
          <a:xfrm>
            <a:off x="6464808" y="3978572"/>
            <a:ext cx="3185365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Stage 1 - Basketball: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BQ - </a:t>
            </a:r>
            <a:r>
              <a:rPr lang="en-GB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 is more important, extrinsic or intrinsic motivation?</a:t>
            </a:r>
            <a:endParaRPr sz="1100" dirty="0"/>
          </a:p>
        </p:txBody>
      </p:sp>
      <p:sp>
        <p:nvSpPr>
          <p:cNvPr id="124" name="Google Shape;124;p1"/>
          <p:cNvSpPr txBox="1"/>
          <p:nvPr/>
        </p:nvSpPr>
        <p:spPr>
          <a:xfrm>
            <a:off x="3464518" y="1819422"/>
            <a:ext cx="2337649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Stage 1: Softball: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dirty="0"/>
              <a:t>BQ - 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Is commercialisation good for sport?</a:t>
            </a:r>
            <a:endParaRPr lang="en-GB" sz="1300" b="1" i="0" u="none" strike="noStrike" cap="none" dirty="0">
              <a:solidFill>
                <a:srgbClr val="000000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"/>
          <p:cNvSpPr txBox="1"/>
          <p:nvPr/>
        </p:nvSpPr>
        <p:spPr>
          <a:xfrm>
            <a:off x="208026" y="4117889"/>
            <a:ext cx="3260729" cy="938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Stage 2 – Athletics: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dirty="0"/>
              <a:t>BQ - </a:t>
            </a:r>
            <a:r>
              <a:rPr lang="en-GB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Performance enhancing drugs - are they good or bad?</a:t>
            </a:r>
            <a:endParaRPr i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03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"/>
          <p:cNvSpPr txBox="1"/>
          <p:nvPr/>
        </p:nvSpPr>
        <p:spPr>
          <a:xfrm>
            <a:off x="6616239" y="12980093"/>
            <a:ext cx="197530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EFFECTIVE SPORTS PERFORMERS</a:t>
            </a:r>
            <a:endParaRPr sz="3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"/>
          <p:cNvSpPr/>
          <p:nvPr/>
        </p:nvSpPr>
        <p:spPr>
          <a:xfrm rot="-5400000">
            <a:off x="1228775" y="2272500"/>
            <a:ext cx="508800" cy="356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9" name="Google Shape;129;p1"/>
          <p:cNvCxnSpPr/>
          <p:nvPr/>
        </p:nvCxnSpPr>
        <p:spPr>
          <a:xfrm>
            <a:off x="8348576" y="4669623"/>
            <a:ext cx="9600" cy="568200"/>
          </a:xfrm>
          <a:prstGeom prst="straightConnector1">
            <a:avLst/>
          </a:prstGeom>
          <a:noFill/>
          <a:ln w="63500" cap="flat" cmpd="sng">
            <a:solidFill>
              <a:srgbClr val="00B050"/>
            </a:solidFill>
            <a:prstDash val="solid"/>
            <a:miter lim="800000"/>
            <a:headEnd type="none" w="sm" len="sm"/>
            <a:tailEnd type="oval" w="med" len="med"/>
          </a:ln>
        </p:spPr>
      </p:cxnSp>
      <p:grpSp>
        <p:nvGrpSpPr>
          <p:cNvPr id="130" name="Google Shape;130;p1"/>
          <p:cNvGrpSpPr/>
          <p:nvPr/>
        </p:nvGrpSpPr>
        <p:grpSpPr>
          <a:xfrm>
            <a:off x="295495" y="2581755"/>
            <a:ext cx="10397312" cy="11049910"/>
            <a:chOff x="513453" y="2976474"/>
            <a:chExt cx="9591616" cy="10626956"/>
          </a:xfrm>
        </p:grpSpPr>
        <p:sp>
          <p:nvSpPr>
            <p:cNvPr id="131" name="Google Shape;131;p1"/>
            <p:cNvSpPr txBox="1"/>
            <p:nvPr/>
          </p:nvSpPr>
          <p:spPr>
            <a:xfrm>
              <a:off x="513453" y="2976474"/>
              <a:ext cx="1541100" cy="1200000"/>
            </a:xfrm>
            <a:prstGeom prst="rect">
              <a:avLst/>
            </a:prstGeom>
            <a:solidFill>
              <a:srgbClr val="14485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GB" sz="16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A-Level PE</a:t>
              </a:r>
              <a:endParaRPr sz="1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GB" sz="16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College</a:t>
              </a:r>
              <a:endParaRPr sz="1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GB" sz="16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University</a:t>
              </a:r>
              <a:endParaRPr sz="1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GB" sz="16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Apprenticeships</a:t>
              </a:r>
            </a:p>
          </p:txBody>
        </p:sp>
        <p:sp>
          <p:nvSpPr>
            <p:cNvPr id="132" name="Google Shape;132;p1"/>
            <p:cNvSpPr/>
            <p:nvPr/>
          </p:nvSpPr>
          <p:spPr>
            <a:xfrm rot="5400000" flipH="1">
              <a:off x="7112974" y="8111884"/>
              <a:ext cx="3132300" cy="2557500"/>
            </a:xfrm>
            <a:prstGeom prst="blockArc">
              <a:avLst>
                <a:gd name="adj1" fmla="val 10800000"/>
                <a:gd name="adj2" fmla="val 1572"/>
                <a:gd name="adj3" fmla="val 27649"/>
              </a:avLst>
            </a:prstGeom>
            <a:solidFill>
              <a:srgbClr val="134F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71"/>
                <a:buFont typeface="Arial"/>
                <a:buNone/>
              </a:pPr>
              <a:endParaRPr sz="23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1"/>
            <p:cNvSpPr/>
            <p:nvPr/>
          </p:nvSpPr>
          <p:spPr>
            <a:xfrm>
              <a:off x="1918711" y="12645280"/>
              <a:ext cx="7249800" cy="728400"/>
            </a:xfrm>
            <a:prstGeom prst="rect">
              <a:avLst/>
            </a:prstGeom>
            <a:solidFill>
              <a:srgbClr val="134F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71"/>
                <a:buFont typeface="Arial"/>
                <a:buNone/>
              </a:pPr>
              <a:endParaRPr sz="2371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"/>
            <p:cNvSpPr/>
            <p:nvPr/>
          </p:nvSpPr>
          <p:spPr>
            <a:xfrm>
              <a:off x="1949922" y="10212090"/>
              <a:ext cx="6797400" cy="737400"/>
            </a:xfrm>
            <a:prstGeom prst="rect">
              <a:avLst/>
            </a:prstGeom>
            <a:solidFill>
              <a:srgbClr val="134F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71"/>
                <a:buFont typeface="Arial"/>
                <a:buNone/>
              </a:pPr>
              <a:endParaRPr sz="2371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1"/>
            <p:cNvSpPr/>
            <p:nvPr/>
          </p:nvSpPr>
          <p:spPr>
            <a:xfrm>
              <a:off x="8592572" y="12395330"/>
              <a:ext cx="1143900" cy="12081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71"/>
                <a:buFont typeface="Arial"/>
                <a:buNone/>
              </a:pPr>
              <a:endParaRPr sz="2371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1"/>
            <p:cNvSpPr/>
            <p:nvPr/>
          </p:nvSpPr>
          <p:spPr>
            <a:xfrm>
              <a:off x="8694792" y="12492212"/>
              <a:ext cx="925200" cy="993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71"/>
                <a:buFont typeface="Arial"/>
                <a:buNone/>
              </a:pPr>
              <a:endParaRPr sz="2371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1"/>
            <p:cNvSpPr txBox="1"/>
            <p:nvPr/>
          </p:nvSpPr>
          <p:spPr>
            <a:xfrm>
              <a:off x="8689738" y="12614010"/>
              <a:ext cx="925200" cy="870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280"/>
                <a:buFont typeface="Arial"/>
                <a:buNone/>
              </a:pPr>
              <a:r>
                <a:rPr lang="en-GB" sz="528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"/>
            <p:cNvSpPr txBox="1"/>
            <p:nvPr/>
          </p:nvSpPr>
          <p:spPr>
            <a:xfrm>
              <a:off x="8683589" y="12595102"/>
              <a:ext cx="925200" cy="2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20"/>
                <a:buFont typeface="Arial"/>
                <a:buNone/>
              </a:pPr>
              <a:r>
                <a:rPr lang="en-GB" sz="132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YEAR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40" name="Google Shape;140;p1"/>
            <p:cNvCxnSpPr/>
            <p:nvPr/>
          </p:nvCxnSpPr>
          <p:spPr>
            <a:xfrm rot="10800000" flipH="1">
              <a:off x="780023" y="11754794"/>
              <a:ext cx="468900" cy="137700"/>
            </a:xfrm>
            <a:prstGeom prst="straightConnector1">
              <a:avLst/>
            </a:prstGeom>
            <a:noFill/>
            <a:ln w="19050" cap="flat" cmpd="sng">
              <a:solidFill>
                <a:srgbClr val="00B0F0"/>
              </a:solidFill>
              <a:prstDash val="solid"/>
              <a:miter lim="800000"/>
              <a:headEnd type="none" w="sm" len="sm"/>
              <a:tailEnd type="oval" w="med" len="med"/>
            </a:ln>
          </p:spPr>
        </p:cxnSp>
        <p:sp>
          <p:nvSpPr>
            <p:cNvPr id="141" name="Google Shape;141;p1"/>
            <p:cNvSpPr/>
            <p:nvPr/>
          </p:nvSpPr>
          <p:spPr>
            <a:xfrm rot="-5400000" flipH="1">
              <a:off x="432113" y="10514870"/>
              <a:ext cx="3174900" cy="2555400"/>
            </a:xfrm>
            <a:prstGeom prst="blockArc">
              <a:avLst>
                <a:gd name="adj1" fmla="val 10799999"/>
                <a:gd name="adj2" fmla="val 1572"/>
                <a:gd name="adj3" fmla="val 27649"/>
              </a:avLst>
            </a:prstGeom>
            <a:solidFill>
              <a:srgbClr val="134F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71"/>
                <a:buFont typeface="Arial"/>
                <a:buNone/>
              </a:pPr>
              <a:endParaRPr sz="23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2" name="Google Shape;142;p1"/>
            <p:cNvGrpSpPr/>
            <p:nvPr/>
          </p:nvGrpSpPr>
          <p:grpSpPr>
            <a:xfrm>
              <a:off x="8934229" y="8829980"/>
              <a:ext cx="1170840" cy="1199880"/>
              <a:chOff x="4741173" y="12032462"/>
              <a:chExt cx="1064400" cy="1090800"/>
            </a:xfrm>
          </p:grpSpPr>
          <p:sp>
            <p:nvSpPr>
              <p:cNvPr id="143" name="Google Shape;143;p1"/>
              <p:cNvSpPr/>
              <p:nvPr/>
            </p:nvSpPr>
            <p:spPr>
              <a:xfrm>
                <a:off x="4741173" y="12032462"/>
                <a:ext cx="1064400" cy="1090800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371"/>
                  <a:buFont typeface="Arial"/>
                  <a:buNone/>
                </a:pPr>
                <a:endParaRPr sz="2371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144;p1"/>
              <p:cNvSpPr/>
              <p:nvPr/>
            </p:nvSpPr>
            <p:spPr>
              <a:xfrm>
                <a:off x="4852772" y="12121818"/>
                <a:ext cx="841200" cy="9033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371"/>
                  <a:buFont typeface="Arial"/>
                  <a:buNone/>
                </a:pPr>
                <a:endParaRPr sz="2371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145;p1"/>
              <p:cNvSpPr txBox="1"/>
              <p:nvPr/>
            </p:nvSpPr>
            <p:spPr>
              <a:xfrm>
                <a:off x="4886742" y="12231388"/>
                <a:ext cx="841200" cy="79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5280"/>
                  <a:buFont typeface="Arial"/>
                  <a:buNone/>
                </a:pPr>
                <a:r>
                  <a:rPr lang="en-GB" sz="5280" b="1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8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Google Shape;146;p1"/>
              <p:cNvSpPr txBox="1"/>
              <p:nvPr/>
            </p:nvSpPr>
            <p:spPr>
              <a:xfrm>
                <a:off x="4845623" y="12193608"/>
                <a:ext cx="841200" cy="258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20"/>
                  <a:buFont typeface="Arial"/>
                  <a:buNone/>
                </a:pPr>
                <a:r>
                  <a:rPr lang="en-GB" sz="1320" b="1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YEAR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7" name="Google Shape;147;p1"/>
            <p:cNvSpPr/>
            <p:nvPr/>
          </p:nvSpPr>
          <p:spPr>
            <a:xfrm rot="5400000">
              <a:off x="6944933" y="3447966"/>
              <a:ext cx="2944200" cy="2383500"/>
            </a:xfrm>
            <a:prstGeom prst="blockArc">
              <a:avLst>
                <a:gd name="adj1" fmla="val 10799991"/>
                <a:gd name="adj2" fmla="val 49712"/>
                <a:gd name="adj3" fmla="val 29354"/>
              </a:avLst>
            </a:prstGeom>
            <a:solidFill>
              <a:srgbClr val="134F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71"/>
                <a:buFont typeface="Arial"/>
                <a:buNone/>
              </a:pPr>
              <a:endParaRPr sz="23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8" name="Google Shape;148;p1"/>
            <p:cNvGrpSpPr/>
            <p:nvPr/>
          </p:nvGrpSpPr>
          <p:grpSpPr>
            <a:xfrm>
              <a:off x="2432970" y="5121597"/>
              <a:ext cx="1188660" cy="1268190"/>
              <a:chOff x="-558273" y="11436735"/>
              <a:chExt cx="1080600" cy="1152900"/>
            </a:xfrm>
          </p:grpSpPr>
          <p:sp>
            <p:nvSpPr>
              <p:cNvPr id="149" name="Google Shape;149;p1"/>
              <p:cNvSpPr/>
              <p:nvPr/>
            </p:nvSpPr>
            <p:spPr>
              <a:xfrm>
                <a:off x="-558273" y="11436735"/>
                <a:ext cx="1080600" cy="1152900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371"/>
                  <a:buFont typeface="Arial"/>
                  <a:buNone/>
                </a:pPr>
                <a:endParaRPr sz="2371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" name="Google Shape;150;p1"/>
              <p:cNvSpPr/>
              <p:nvPr/>
            </p:nvSpPr>
            <p:spPr>
              <a:xfrm>
                <a:off x="-479068" y="11497007"/>
                <a:ext cx="922200" cy="1015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371"/>
                  <a:buFont typeface="Arial"/>
                  <a:buNone/>
                </a:pPr>
                <a:endParaRPr sz="2371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1" name="Google Shape;151;p1"/>
              <p:cNvSpPr txBox="1"/>
              <p:nvPr/>
            </p:nvSpPr>
            <p:spPr>
              <a:xfrm>
                <a:off x="-438570" y="11696652"/>
                <a:ext cx="841200" cy="79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5280"/>
                  <a:buFont typeface="Arial"/>
                  <a:buNone/>
                </a:pPr>
                <a:r>
                  <a:rPr lang="en-GB" sz="5280" b="1">
                    <a:solidFill>
                      <a:schemeClr val="dk1"/>
                    </a:solidFill>
                  </a:rPr>
                  <a:t>9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Google Shape;152;p1"/>
              <p:cNvSpPr txBox="1"/>
              <p:nvPr/>
            </p:nvSpPr>
            <p:spPr>
              <a:xfrm>
                <a:off x="-438554" y="11559603"/>
                <a:ext cx="841200" cy="258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20"/>
                  <a:buFont typeface="Arial"/>
                  <a:buNone/>
                </a:pPr>
                <a:r>
                  <a:rPr lang="en-GB" sz="1320" b="1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YEAR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53" name="Google Shape;153;p1"/>
            <p:cNvSpPr/>
            <p:nvPr/>
          </p:nvSpPr>
          <p:spPr>
            <a:xfrm>
              <a:off x="2638278" y="3145536"/>
              <a:ext cx="5810700" cy="728400"/>
            </a:xfrm>
            <a:prstGeom prst="rect">
              <a:avLst/>
            </a:prstGeom>
            <a:solidFill>
              <a:srgbClr val="134F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71"/>
                <a:buFont typeface="Arial"/>
                <a:buNone/>
              </a:pPr>
              <a:endParaRPr sz="2371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1"/>
            <p:cNvSpPr txBox="1"/>
            <p:nvPr/>
          </p:nvSpPr>
          <p:spPr>
            <a:xfrm>
              <a:off x="5752380" y="11873760"/>
              <a:ext cx="4297298" cy="7103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GB" b="1" i="0" u="sng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Stage 1 – Rugby</a:t>
              </a:r>
              <a:r>
                <a:rPr lang="en-GB" b="1" u="sng" dirty="0">
                  <a:solidFill>
                    <a:schemeClr val="dk1"/>
                  </a:solidFill>
                </a:rPr>
                <a:t>: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GB" sz="13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BQ - </a:t>
              </a:r>
              <a:r>
                <a:rPr lang="en-GB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How do we keep participants safe when they play sports?</a:t>
              </a:r>
              <a:endParaRPr sz="1300" i="0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58" name="Google Shape;158;p1"/>
          <p:cNvCxnSpPr/>
          <p:nvPr/>
        </p:nvCxnSpPr>
        <p:spPr>
          <a:xfrm rot="10800000" flipH="1">
            <a:off x="7598959" y="8170281"/>
            <a:ext cx="2400" cy="425100"/>
          </a:xfrm>
          <a:prstGeom prst="straightConnector1">
            <a:avLst/>
          </a:prstGeom>
          <a:noFill/>
          <a:ln w="63500" cap="flat" cmpd="sng">
            <a:solidFill>
              <a:srgbClr val="FFFF0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9" name="Google Shape;159;p1"/>
          <p:cNvCxnSpPr/>
          <p:nvPr/>
        </p:nvCxnSpPr>
        <p:spPr>
          <a:xfrm rot="10800000" flipH="1">
            <a:off x="4228613" y="8247611"/>
            <a:ext cx="2400" cy="425100"/>
          </a:xfrm>
          <a:prstGeom prst="straightConnector1">
            <a:avLst/>
          </a:prstGeom>
          <a:noFill/>
          <a:ln w="63500" cap="flat" cmpd="sng">
            <a:solidFill>
              <a:srgbClr val="FFFF0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60" name="Google Shape;160;p1"/>
          <p:cNvCxnSpPr/>
          <p:nvPr/>
        </p:nvCxnSpPr>
        <p:spPr>
          <a:xfrm>
            <a:off x="9981009" y="7623882"/>
            <a:ext cx="0" cy="540600"/>
          </a:xfrm>
          <a:prstGeom prst="straightConnector1">
            <a:avLst/>
          </a:prstGeom>
          <a:noFill/>
          <a:ln w="63500" cap="flat" cmpd="sng">
            <a:solidFill>
              <a:srgbClr val="FFFF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1" name="Google Shape;161;p1"/>
          <p:cNvSpPr txBox="1"/>
          <p:nvPr/>
        </p:nvSpPr>
        <p:spPr>
          <a:xfrm>
            <a:off x="5968807" y="12650412"/>
            <a:ext cx="244472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6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SAFETY IN SPORT</a:t>
            </a:r>
            <a:endParaRPr sz="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"/>
          <p:cNvSpPr txBox="1"/>
          <p:nvPr/>
        </p:nvSpPr>
        <p:spPr>
          <a:xfrm>
            <a:off x="3505199" y="13060849"/>
            <a:ext cx="273137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6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OUTWIT OPPONENTS</a:t>
            </a:r>
            <a:endParaRPr sz="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"/>
          <p:cNvSpPr txBox="1"/>
          <p:nvPr/>
        </p:nvSpPr>
        <p:spPr>
          <a:xfrm>
            <a:off x="1787079" y="12673336"/>
            <a:ext cx="364040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6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COMPONENTS OF FITNESS </a:t>
            </a:r>
            <a:endParaRPr sz="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"/>
          <p:cNvSpPr txBox="1"/>
          <p:nvPr/>
        </p:nvSpPr>
        <p:spPr>
          <a:xfrm>
            <a:off x="1329629" y="10228817"/>
            <a:ext cx="226682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6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LORIC PRINCIPLES</a:t>
            </a:r>
            <a:endParaRPr sz="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"/>
          <p:cNvSpPr txBox="1"/>
          <p:nvPr/>
        </p:nvSpPr>
        <p:spPr>
          <a:xfrm>
            <a:off x="8814270" y="10249272"/>
            <a:ext cx="19752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6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FEEDBACK</a:t>
            </a:r>
            <a:endParaRPr sz="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"/>
          <p:cNvSpPr txBox="1"/>
          <p:nvPr/>
        </p:nvSpPr>
        <p:spPr>
          <a:xfrm>
            <a:off x="1053050" y="7622716"/>
            <a:ext cx="250860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ROLES/RESPONSIBILTIES OF OFFICIALS</a:t>
            </a:r>
            <a:endParaRPr sz="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"/>
          <p:cNvSpPr txBox="1"/>
          <p:nvPr/>
        </p:nvSpPr>
        <p:spPr>
          <a:xfrm>
            <a:off x="6214513" y="10097765"/>
            <a:ext cx="2619521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6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BODY SYSYTEMS –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6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MUSCULOSKELETAL</a:t>
            </a:r>
            <a:endParaRPr sz="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"/>
          <p:cNvSpPr txBox="1"/>
          <p:nvPr/>
        </p:nvSpPr>
        <p:spPr>
          <a:xfrm>
            <a:off x="3468758" y="7704603"/>
            <a:ext cx="224205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RULES/REGULATIONS</a:t>
            </a:r>
            <a:endParaRPr sz="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"/>
          <p:cNvSpPr txBox="1"/>
          <p:nvPr/>
        </p:nvSpPr>
        <p:spPr>
          <a:xfrm>
            <a:off x="8289353" y="7775139"/>
            <a:ext cx="19752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6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COMPONENTS OF FITNESS</a:t>
            </a:r>
            <a:endParaRPr sz="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"/>
          <p:cNvSpPr txBox="1"/>
          <p:nvPr/>
        </p:nvSpPr>
        <p:spPr>
          <a:xfrm>
            <a:off x="2633573" y="8057200"/>
            <a:ext cx="19752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6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FORMATIONS</a:t>
            </a:r>
            <a:endParaRPr sz="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2" name="Google Shape;172;p1" descr="Houlton School - TLET"/>
          <p:cNvPicPr preferRelativeResize="0"/>
          <p:nvPr/>
        </p:nvPicPr>
        <p:blipFill rotWithShape="1">
          <a:blip r:embed="rId4">
            <a:alphaModFix/>
          </a:blip>
          <a:srcRect l="11380" r="17220" b="32227"/>
          <a:stretch/>
        </p:blipFill>
        <p:spPr>
          <a:xfrm>
            <a:off x="9519160" y="420912"/>
            <a:ext cx="953948" cy="945744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1"/>
          <p:cNvSpPr txBox="1"/>
          <p:nvPr/>
        </p:nvSpPr>
        <p:spPr>
          <a:xfrm>
            <a:off x="3815623" y="6095376"/>
            <a:ext cx="2887597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Stage 2 - Handball: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dirty="0"/>
              <a:t>BQ - </a:t>
            </a:r>
            <a:r>
              <a:rPr lang="en-GB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Can you have a change of heart?</a:t>
            </a:r>
            <a:endParaRPr dirty="0"/>
          </a:p>
        </p:txBody>
      </p:sp>
      <p:sp>
        <p:nvSpPr>
          <p:cNvPr id="182" name="Google Shape;182;p1"/>
          <p:cNvSpPr txBox="1"/>
          <p:nvPr/>
        </p:nvSpPr>
        <p:spPr>
          <a:xfrm>
            <a:off x="3965736" y="3891732"/>
            <a:ext cx="221142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Stage 1 – Table Tennis: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1" dirty="0"/>
              <a:t>BQ – Does your personality matter?</a:t>
            </a:r>
            <a:endParaRPr lang="en-GB" sz="13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3" name="Google Shape;183;p1"/>
          <p:cNvCxnSpPr/>
          <p:nvPr/>
        </p:nvCxnSpPr>
        <p:spPr>
          <a:xfrm>
            <a:off x="2051641" y="7077833"/>
            <a:ext cx="0" cy="540685"/>
          </a:xfrm>
          <a:prstGeom prst="straightConnector1">
            <a:avLst/>
          </a:prstGeom>
          <a:noFill/>
          <a:ln w="63500" cap="flat" cmpd="sng">
            <a:solidFill>
              <a:srgbClr val="FFFF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4" name="Google Shape;184;p1"/>
          <p:cNvSpPr txBox="1"/>
          <p:nvPr/>
        </p:nvSpPr>
        <p:spPr>
          <a:xfrm>
            <a:off x="6007829" y="1832901"/>
            <a:ext cx="2583714" cy="938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Stage 3 - Athletics:</a:t>
            </a:r>
          </a:p>
          <a:p>
            <a:pPr>
              <a:buSzPts val="1300"/>
            </a:pPr>
            <a:r>
              <a:rPr lang="en-GB" sz="13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BQ - 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Are nutrition and performance linked?</a:t>
            </a:r>
            <a:endParaRPr lang="en-GB" b="1" i="0" u="none" strike="noStrike" cap="none" dirty="0">
              <a:solidFill>
                <a:srgbClr val="000000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</a:pPr>
            <a:endParaRPr sz="1300" i="0" u="none" strike="noStrike" cap="none" dirty="0">
              <a:solidFill>
                <a:srgbClr val="000000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"/>
          <p:cNvSpPr txBox="1"/>
          <p:nvPr/>
        </p:nvSpPr>
        <p:spPr>
          <a:xfrm>
            <a:off x="3726936" y="212669"/>
            <a:ext cx="6754765" cy="1358561"/>
          </a:xfrm>
          <a:prstGeom prst="rect">
            <a:avLst/>
          </a:prstGeom>
          <a:noFill/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None/>
            </a:pPr>
            <a:r>
              <a:rPr lang="en-GB" sz="100" b="1" i="0" u="none" strike="noStrike" cap="none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None/>
            </a:pPr>
            <a:endParaRPr sz="100" b="1" i="0" u="none" strike="noStrike" cap="none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None/>
            </a:pPr>
            <a:endParaRPr sz="100" b="1" i="0" u="none" strike="noStrike" cap="none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None/>
            </a:pPr>
            <a:endParaRPr sz="100" b="1" i="0" u="none" strike="noStrike" cap="none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None/>
            </a:pPr>
            <a:endParaRPr sz="100" b="1" i="0" u="none" strike="noStrike" cap="none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None/>
            </a:pPr>
            <a:endParaRPr sz="100" b="1" i="0" u="none" strike="noStrike" cap="none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None/>
            </a:pPr>
            <a:endParaRPr sz="100" b="1" i="0" u="none" strike="noStrike" cap="none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None/>
            </a:pPr>
            <a:r>
              <a:rPr lang="en-GB" sz="1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</a:t>
            </a:r>
            <a:r>
              <a:rPr lang="en-GB" sz="28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 Learning</a:t>
            </a:r>
            <a:r>
              <a:rPr lang="en-GB" sz="2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r>
              <a:rPr lang="en-GB" sz="28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Journey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"/>
          <p:cNvSpPr txBox="1"/>
          <p:nvPr/>
        </p:nvSpPr>
        <p:spPr>
          <a:xfrm>
            <a:off x="5024666" y="787954"/>
            <a:ext cx="4158761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STAGE 1 – CORE SKILLS/CONCEPTS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GB" sz="1000" dirty="0">
                <a:solidFill>
                  <a:schemeClr val="lt1"/>
                </a:solidFill>
              </a:rPr>
              <a:t>TAGE </a:t>
            </a:r>
            <a:r>
              <a:rPr lang="en-GB" sz="1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 – COACHING/LEADDERSHIP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STAGE 3 – TEACHING FOR UNDERSTANDING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STAGE 4 – APPLICATION AND DEPTH OF UNDERSTANDING</a:t>
            </a:r>
            <a:endParaRPr sz="16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"/>
          <p:cNvSpPr txBox="1"/>
          <p:nvPr/>
        </p:nvSpPr>
        <p:spPr>
          <a:xfrm>
            <a:off x="3998956" y="2980758"/>
            <a:ext cx="231693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b="1" dirty="0">
                <a:solidFill>
                  <a:schemeClr val="lt1"/>
                </a:solidFill>
              </a:rPr>
              <a:t>COMMERCILISATION</a:t>
            </a:r>
            <a:endParaRPr sz="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1"/>
          <p:cNvSpPr txBox="1"/>
          <p:nvPr/>
        </p:nvSpPr>
        <p:spPr>
          <a:xfrm>
            <a:off x="7967213" y="3037248"/>
            <a:ext cx="1842467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b="1" dirty="0">
                <a:solidFill>
                  <a:schemeClr val="lt1"/>
                </a:solidFill>
              </a:rPr>
              <a:t>COMPONENTS OF FITNESS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1"/>
          <p:cNvSpPr txBox="1"/>
          <p:nvPr/>
        </p:nvSpPr>
        <p:spPr>
          <a:xfrm>
            <a:off x="3853518" y="5302329"/>
            <a:ext cx="140590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6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HEART</a:t>
            </a:r>
            <a:endParaRPr sz="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1"/>
          <p:cNvSpPr txBox="1"/>
          <p:nvPr/>
        </p:nvSpPr>
        <p:spPr>
          <a:xfrm>
            <a:off x="5770334" y="7830947"/>
            <a:ext cx="2741598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SHORT TERM EFFE</a:t>
            </a:r>
            <a:r>
              <a:rPr lang="en-GB" b="1" dirty="0">
                <a:solidFill>
                  <a:schemeClr val="lt1"/>
                </a:solidFill>
              </a:rPr>
              <a:t>CTS OF EXERCISE</a:t>
            </a:r>
            <a:endParaRPr sz="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2" name="Google Shape;192;p1"/>
          <p:cNvCxnSpPr/>
          <p:nvPr/>
        </p:nvCxnSpPr>
        <p:spPr>
          <a:xfrm>
            <a:off x="4886926" y="2297655"/>
            <a:ext cx="9600" cy="568200"/>
          </a:xfrm>
          <a:prstGeom prst="straightConnector1">
            <a:avLst/>
          </a:prstGeom>
          <a:noFill/>
          <a:ln w="63500" cap="flat" cmpd="sng">
            <a:solidFill>
              <a:srgbClr val="00B05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93" name="Google Shape;193;p1"/>
          <p:cNvCxnSpPr/>
          <p:nvPr/>
        </p:nvCxnSpPr>
        <p:spPr>
          <a:xfrm>
            <a:off x="6453077" y="2551694"/>
            <a:ext cx="9600" cy="568200"/>
          </a:xfrm>
          <a:prstGeom prst="straightConnector1">
            <a:avLst/>
          </a:prstGeom>
          <a:noFill/>
          <a:ln w="63500" cap="flat" cmpd="sng">
            <a:solidFill>
              <a:srgbClr val="00B05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" name="Google Shape;114;p1">
            <a:extLst>
              <a:ext uri="{FF2B5EF4-FFF2-40B4-BE49-F238E27FC236}">
                <a16:creationId xmlns:a16="http://schemas.microsoft.com/office/drawing/2014/main" id="{AD61EC9D-3C2E-175F-5922-13E8357D9357}"/>
              </a:ext>
            </a:extLst>
          </p:cNvPr>
          <p:cNvCxnSpPr/>
          <p:nvPr/>
        </p:nvCxnSpPr>
        <p:spPr>
          <a:xfrm rot="10800000">
            <a:off x="3439196" y="13216457"/>
            <a:ext cx="0" cy="471900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3" name="Google Shape;112;p1">
            <a:extLst>
              <a:ext uri="{FF2B5EF4-FFF2-40B4-BE49-F238E27FC236}">
                <a16:creationId xmlns:a16="http://schemas.microsoft.com/office/drawing/2014/main" id="{8AFFA0B9-B99D-05F9-740C-C67E63F159FE}"/>
              </a:ext>
            </a:extLst>
          </p:cNvPr>
          <p:cNvCxnSpPr/>
          <p:nvPr/>
        </p:nvCxnSpPr>
        <p:spPr>
          <a:xfrm>
            <a:off x="1753968" y="12106832"/>
            <a:ext cx="0" cy="537300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4" name="Google Shape;112;p1">
            <a:extLst>
              <a:ext uri="{FF2B5EF4-FFF2-40B4-BE49-F238E27FC236}">
                <a16:creationId xmlns:a16="http://schemas.microsoft.com/office/drawing/2014/main" id="{458BD455-DF88-3B58-7111-2F2DE6A9368D}"/>
              </a:ext>
            </a:extLst>
          </p:cNvPr>
          <p:cNvCxnSpPr/>
          <p:nvPr/>
        </p:nvCxnSpPr>
        <p:spPr>
          <a:xfrm>
            <a:off x="5857526" y="12207570"/>
            <a:ext cx="0" cy="537300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7" name="Google Shape;112;p1">
            <a:extLst>
              <a:ext uri="{FF2B5EF4-FFF2-40B4-BE49-F238E27FC236}">
                <a16:creationId xmlns:a16="http://schemas.microsoft.com/office/drawing/2014/main" id="{9F79B80F-3C8D-B415-22ED-0F2DD2E46CD8}"/>
              </a:ext>
            </a:extLst>
          </p:cNvPr>
          <p:cNvCxnSpPr/>
          <p:nvPr/>
        </p:nvCxnSpPr>
        <p:spPr>
          <a:xfrm>
            <a:off x="9336228" y="9605102"/>
            <a:ext cx="0" cy="537300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9" name="Google Shape;137;p1">
            <a:extLst>
              <a:ext uri="{FF2B5EF4-FFF2-40B4-BE49-F238E27FC236}">
                <a16:creationId xmlns:a16="http://schemas.microsoft.com/office/drawing/2014/main" id="{B687D7FA-6B61-F8B6-1C92-84C257365D13}"/>
              </a:ext>
            </a:extLst>
          </p:cNvPr>
          <p:cNvCxnSpPr/>
          <p:nvPr/>
        </p:nvCxnSpPr>
        <p:spPr>
          <a:xfrm rot="10800000">
            <a:off x="8490681" y="10508803"/>
            <a:ext cx="0" cy="471965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0" name="Google Shape;161;p1">
            <a:extLst>
              <a:ext uri="{FF2B5EF4-FFF2-40B4-BE49-F238E27FC236}">
                <a16:creationId xmlns:a16="http://schemas.microsoft.com/office/drawing/2014/main" id="{6FC24011-B6CE-2175-3B39-9FE146B121AD}"/>
              </a:ext>
            </a:extLst>
          </p:cNvPr>
          <p:cNvSpPr txBox="1"/>
          <p:nvPr/>
        </p:nvSpPr>
        <p:spPr>
          <a:xfrm>
            <a:off x="3775680" y="10274963"/>
            <a:ext cx="2613629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600" b="1" dirty="0">
                <a:solidFill>
                  <a:schemeClr val="lt1"/>
                </a:solidFill>
              </a:rPr>
              <a:t>EFFECTIVE SPORTS PERFORMER</a:t>
            </a:r>
            <a:endParaRPr sz="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" name="Google Shape;112;p1">
            <a:extLst>
              <a:ext uri="{FF2B5EF4-FFF2-40B4-BE49-F238E27FC236}">
                <a16:creationId xmlns:a16="http://schemas.microsoft.com/office/drawing/2014/main" id="{D6B0D921-05C6-5A2A-105F-80342EBF9846}"/>
              </a:ext>
            </a:extLst>
          </p:cNvPr>
          <p:cNvCxnSpPr/>
          <p:nvPr/>
        </p:nvCxnSpPr>
        <p:spPr>
          <a:xfrm>
            <a:off x="1304975" y="9816577"/>
            <a:ext cx="0" cy="537300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" name="Google Shape;106;p1">
            <a:extLst>
              <a:ext uri="{FF2B5EF4-FFF2-40B4-BE49-F238E27FC236}">
                <a16:creationId xmlns:a16="http://schemas.microsoft.com/office/drawing/2014/main" id="{B7F7DE7E-45DD-4D9C-EBC1-2F88C9107C3B}"/>
              </a:ext>
            </a:extLst>
          </p:cNvPr>
          <p:cNvCxnSpPr/>
          <p:nvPr/>
        </p:nvCxnSpPr>
        <p:spPr>
          <a:xfrm>
            <a:off x="1670544" y="4777969"/>
            <a:ext cx="0" cy="540685"/>
          </a:xfrm>
          <a:prstGeom prst="straightConnector1">
            <a:avLst/>
          </a:prstGeom>
          <a:noFill/>
          <a:ln w="63500" cap="flat" cmpd="sng">
            <a:solidFill>
              <a:srgbClr val="FFFF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" name="Google Shape;168;p1">
            <a:extLst>
              <a:ext uri="{FF2B5EF4-FFF2-40B4-BE49-F238E27FC236}">
                <a16:creationId xmlns:a16="http://schemas.microsoft.com/office/drawing/2014/main" id="{F2DED4D0-151D-EE58-F9D0-85BBCAE2993B}"/>
              </a:ext>
            </a:extLst>
          </p:cNvPr>
          <p:cNvSpPr txBox="1"/>
          <p:nvPr/>
        </p:nvSpPr>
        <p:spPr>
          <a:xfrm>
            <a:off x="951725" y="5476413"/>
            <a:ext cx="137300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6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DRUGS</a:t>
            </a:r>
            <a:endParaRPr sz="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" name="Google Shape;129;p1">
            <a:extLst>
              <a:ext uri="{FF2B5EF4-FFF2-40B4-BE49-F238E27FC236}">
                <a16:creationId xmlns:a16="http://schemas.microsoft.com/office/drawing/2014/main" id="{66196F72-A8F2-7857-CF70-ECF8EF6D7F20}"/>
              </a:ext>
            </a:extLst>
          </p:cNvPr>
          <p:cNvCxnSpPr>
            <a:cxnSpLocks/>
          </p:cNvCxnSpPr>
          <p:nvPr/>
        </p:nvCxnSpPr>
        <p:spPr>
          <a:xfrm flipV="1">
            <a:off x="5013618" y="5670014"/>
            <a:ext cx="11048" cy="440138"/>
          </a:xfrm>
          <a:prstGeom prst="straightConnector1">
            <a:avLst/>
          </a:prstGeom>
          <a:noFill/>
          <a:ln w="63500" cap="flat" cmpd="sng">
            <a:solidFill>
              <a:srgbClr val="00B05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8" name="Google Shape;129;p1">
            <a:extLst>
              <a:ext uri="{FF2B5EF4-FFF2-40B4-BE49-F238E27FC236}">
                <a16:creationId xmlns:a16="http://schemas.microsoft.com/office/drawing/2014/main" id="{AF37486F-7192-2A9D-627C-A9A4338D6A1D}"/>
              </a:ext>
            </a:extLst>
          </p:cNvPr>
          <p:cNvCxnSpPr/>
          <p:nvPr/>
        </p:nvCxnSpPr>
        <p:spPr>
          <a:xfrm>
            <a:off x="5584736" y="4688193"/>
            <a:ext cx="9600" cy="568200"/>
          </a:xfrm>
          <a:prstGeom prst="straightConnector1">
            <a:avLst/>
          </a:prstGeom>
          <a:noFill/>
          <a:ln w="63500" cap="flat" cmpd="sng">
            <a:solidFill>
              <a:srgbClr val="00B05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" name="Google Shape;190;p1">
            <a:extLst>
              <a:ext uri="{FF2B5EF4-FFF2-40B4-BE49-F238E27FC236}">
                <a16:creationId xmlns:a16="http://schemas.microsoft.com/office/drawing/2014/main" id="{2D032175-B648-3D1B-2DBE-3F13C5030DD9}"/>
              </a:ext>
            </a:extLst>
          </p:cNvPr>
          <p:cNvSpPr txBox="1"/>
          <p:nvPr/>
        </p:nvSpPr>
        <p:spPr>
          <a:xfrm>
            <a:off x="5837266" y="5147081"/>
            <a:ext cx="1687007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600" b="1" dirty="0">
                <a:solidFill>
                  <a:schemeClr val="lt1"/>
                </a:solidFill>
              </a:rPr>
              <a:t>PERSONALITY TRAITS</a:t>
            </a:r>
            <a:endParaRPr sz="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190;p1">
            <a:extLst>
              <a:ext uri="{FF2B5EF4-FFF2-40B4-BE49-F238E27FC236}">
                <a16:creationId xmlns:a16="http://schemas.microsoft.com/office/drawing/2014/main" id="{A254610E-6868-BA9B-0695-D0B0B4429B56}"/>
              </a:ext>
            </a:extLst>
          </p:cNvPr>
          <p:cNvSpPr txBox="1"/>
          <p:nvPr/>
        </p:nvSpPr>
        <p:spPr>
          <a:xfrm>
            <a:off x="8371203" y="5203136"/>
            <a:ext cx="168700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6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MOTIVATION</a:t>
            </a:r>
            <a:endParaRPr sz="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" name="Google Shape;193;p1">
            <a:extLst>
              <a:ext uri="{FF2B5EF4-FFF2-40B4-BE49-F238E27FC236}">
                <a16:creationId xmlns:a16="http://schemas.microsoft.com/office/drawing/2014/main" id="{AA691E08-05EA-EACE-8309-472219B62677}"/>
              </a:ext>
            </a:extLst>
          </p:cNvPr>
          <p:cNvCxnSpPr/>
          <p:nvPr/>
        </p:nvCxnSpPr>
        <p:spPr>
          <a:xfrm>
            <a:off x="9956471" y="3095768"/>
            <a:ext cx="9600" cy="568200"/>
          </a:xfrm>
          <a:prstGeom prst="straightConnector1">
            <a:avLst/>
          </a:prstGeom>
          <a:noFill/>
          <a:ln w="63500" cap="flat" cmpd="sng">
            <a:solidFill>
              <a:srgbClr val="00B05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3" name="Google Shape;187;p1">
            <a:extLst>
              <a:ext uri="{FF2B5EF4-FFF2-40B4-BE49-F238E27FC236}">
                <a16:creationId xmlns:a16="http://schemas.microsoft.com/office/drawing/2014/main" id="{60BFC7F0-4E0B-9EC6-AEC2-11FC828E9010}"/>
              </a:ext>
            </a:extLst>
          </p:cNvPr>
          <p:cNvSpPr txBox="1"/>
          <p:nvPr/>
        </p:nvSpPr>
        <p:spPr>
          <a:xfrm>
            <a:off x="6507457" y="2991985"/>
            <a:ext cx="184246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600" b="1" dirty="0">
                <a:solidFill>
                  <a:schemeClr val="lt1"/>
                </a:solidFill>
              </a:rPr>
              <a:t>NUTRITION</a:t>
            </a:r>
            <a:endParaRPr sz="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7DF8C94-0FAA-9228-EDBF-CEE135984F8F}"/>
              </a:ext>
            </a:extLst>
          </p:cNvPr>
          <p:cNvSpPr txBox="1"/>
          <p:nvPr/>
        </p:nvSpPr>
        <p:spPr>
          <a:xfrm>
            <a:off x="2543285" y="2847600"/>
            <a:ext cx="1842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KS4 PE</a:t>
            </a:r>
          </a:p>
        </p:txBody>
      </p:sp>
      <p:cxnSp>
        <p:nvCxnSpPr>
          <p:cNvPr id="5" name="Google Shape;137;p1">
            <a:extLst>
              <a:ext uri="{FF2B5EF4-FFF2-40B4-BE49-F238E27FC236}">
                <a16:creationId xmlns:a16="http://schemas.microsoft.com/office/drawing/2014/main" id="{53BADBB7-E0A3-8711-2817-64070E17C2EC}"/>
              </a:ext>
            </a:extLst>
          </p:cNvPr>
          <p:cNvCxnSpPr/>
          <p:nvPr/>
        </p:nvCxnSpPr>
        <p:spPr>
          <a:xfrm rot="10800000">
            <a:off x="6054744" y="10615495"/>
            <a:ext cx="0" cy="471965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/>
          <p:nvPr/>
        </p:nvSpPr>
        <p:spPr>
          <a:xfrm>
            <a:off x="3505200" y="208479"/>
            <a:ext cx="7109574" cy="1701900"/>
          </a:xfrm>
          <a:prstGeom prst="rect">
            <a:avLst/>
          </a:prstGeom>
          <a:solidFill>
            <a:srgbClr val="14485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2"/>
          <p:cNvSpPr/>
          <p:nvPr/>
        </p:nvSpPr>
        <p:spPr>
          <a:xfrm>
            <a:off x="1999196" y="5122919"/>
            <a:ext cx="6877800" cy="724200"/>
          </a:xfrm>
          <a:prstGeom prst="rect">
            <a:avLst/>
          </a:prstGeom>
          <a:solidFill>
            <a:srgbClr val="134F5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71"/>
              <a:buFont typeface="Arial"/>
              <a:buNone/>
            </a:pPr>
            <a:endParaRPr sz="2371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2"/>
          <p:cNvSpPr/>
          <p:nvPr/>
        </p:nvSpPr>
        <p:spPr>
          <a:xfrm rot="-5400000" flipH="1">
            <a:off x="391132" y="5385131"/>
            <a:ext cx="3301491" cy="2748528"/>
          </a:xfrm>
          <a:prstGeom prst="blockArc">
            <a:avLst>
              <a:gd name="adj1" fmla="val 10742971"/>
              <a:gd name="adj2" fmla="val 1572"/>
              <a:gd name="adj3" fmla="val 27649"/>
            </a:avLst>
          </a:prstGeom>
          <a:solidFill>
            <a:srgbClr val="134F5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71"/>
              <a:buFont typeface="Arial"/>
              <a:buNone/>
            </a:pPr>
            <a:endParaRPr sz="237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2"/>
          <p:cNvSpPr/>
          <p:nvPr/>
        </p:nvSpPr>
        <p:spPr>
          <a:xfrm>
            <a:off x="1957959" y="7623873"/>
            <a:ext cx="7225468" cy="776999"/>
          </a:xfrm>
          <a:prstGeom prst="rect">
            <a:avLst/>
          </a:prstGeom>
          <a:solidFill>
            <a:srgbClr val="134F5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71"/>
              <a:buFont typeface="Arial"/>
              <a:buNone/>
            </a:pPr>
            <a:endParaRPr sz="2371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2"/>
          <p:cNvSpPr txBox="1"/>
          <p:nvPr/>
        </p:nvSpPr>
        <p:spPr>
          <a:xfrm>
            <a:off x="3322400" y="12778850"/>
            <a:ext cx="4792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CORE SKILLS/CONCEPTS</a:t>
            </a:r>
            <a:endParaRPr sz="2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"/>
          <p:cNvSpPr txBox="1"/>
          <p:nvPr/>
        </p:nvSpPr>
        <p:spPr>
          <a:xfrm>
            <a:off x="3112780" y="10210377"/>
            <a:ext cx="5824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COACHING &amp; LEADERSHIP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3496031" y="2857482"/>
            <a:ext cx="58245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GB" sz="21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OCR GCSE PE/SPORTS STUDIES?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"/>
          <p:cNvSpPr/>
          <p:nvPr/>
        </p:nvSpPr>
        <p:spPr>
          <a:xfrm rot="-5400000" flipH="1">
            <a:off x="1367350" y="2624674"/>
            <a:ext cx="1309200" cy="1099800"/>
          </a:xfrm>
          <a:prstGeom prst="triangle">
            <a:avLst>
              <a:gd name="adj" fmla="val 51679"/>
            </a:avLst>
          </a:prstGeom>
          <a:solidFill>
            <a:srgbClr val="134F5C"/>
          </a:solidFill>
          <a:ln w="762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7" name="Google Shape;97;p2"/>
          <p:cNvGrpSpPr/>
          <p:nvPr/>
        </p:nvGrpSpPr>
        <p:grpSpPr>
          <a:xfrm>
            <a:off x="36449" y="2597174"/>
            <a:ext cx="10237752" cy="11183731"/>
            <a:chOff x="513453" y="2976474"/>
            <a:chExt cx="9444421" cy="10755656"/>
          </a:xfrm>
        </p:grpSpPr>
        <p:sp>
          <p:nvSpPr>
            <p:cNvPr id="98" name="Google Shape;98;p2"/>
            <p:cNvSpPr txBox="1"/>
            <p:nvPr/>
          </p:nvSpPr>
          <p:spPr>
            <a:xfrm>
              <a:off x="513453" y="2976474"/>
              <a:ext cx="1541100" cy="1200000"/>
            </a:xfrm>
            <a:prstGeom prst="rect">
              <a:avLst/>
            </a:prstGeom>
            <a:solidFill>
              <a:srgbClr val="14485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GB" sz="16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A-Level PE</a:t>
              </a:r>
              <a:endPara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GB" sz="16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College</a:t>
              </a:r>
              <a:endPara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GB" sz="16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University</a:t>
              </a:r>
              <a:endPara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GB" sz="16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Apprenticeships</a:t>
              </a:r>
              <a:endPara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2"/>
            <p:cNvSpPr/>
            <p:nvPr/>
          </p:nvSpPr>
          <p:spPr>
            <a:xfrm rot="5400000" flipH="1">
              <a:off x="7112974" y="8111884"/>
              <a:ext cx="3132300" cy="2557500"/>
            </a:xfrm>
            <a:prstGeom prst="blockArc">
              <a:avLst>
                <a:gd name="adj1" fmla="val 10800000"/>
                <a:gd name="adj2" fmla="val 1572"/>
                <a:gd name="adj3" fmla="val 27649"/>
              </a:avLst>
            </a:prstGeom>
            <a:solidFill>
              <a:srgbClr val="134F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71"/>
                <a:buFont typeface="Arial"/>
                <a:buNone/>
              </a:pPr>
              <a:endParaRPr sz="23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1918711" y="12645280"/>
              <a:ext cx="7249800" cy="728400"/>
            </a:xfrm>
            <a:prstGeom prst="rect">
              <a:avLst/>
            </a:prstGeom>
            <a:solidFill>
              <a:srgbClr val="134F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71"/>
                <a:buFont typeface="Arial"/>
                <a:buNone/>
              </a:pPr>
              <a:endParaRPr sz="2371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1949922" y="10212090"/>
              <a:ext cx="6797400" cy="737400"/>
            </a:xfrm>
            <a:prstGeom prst="rect">
              <a:avLst/>
            </a:prstGeom>
            <a:solidFill>
              <a:srgbClr val="134F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71"/>
                <a:buFont typeface="Arial"/>
                <a:buNone/>
              </a:pPr>
              <a:endParaRPr sz="2371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8592572" y="12395330"/>
              <a:ext cx="1143900" cy="12081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71"/>
                <a:buFont typeface="Arial"/>
                <a:buNone/>
              </a:pPr>
              <a:endParaRPr sz="2371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8694792" y="12492212"/>
              <a:ext cx="925200" cy="993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71"/>
                <a:buFont typeface="Arial"/>
                <a:buNone/>
              </a:pPr>
              <a:endParaRPr sz="2371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4" name="Google Shape;104;p2"/>
            <p:cNvCxnSpPr/>
            <p:nvPr/>
          </p:nvCxnSpPr>
          <p:spPr>
            <a:xfrm rot="10800000">
              <a:off x="8275193" y="13189053"/>
              <a:ext cx="0" cy="453900"/>
            </a:xfrm>
            <a:prstGeom prst="straightConnector1">
              <a:avLst/>
            </a:prstGeom>
            <a:noFill/>
            <a:ln w="635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oval" w="med" len="med"/>
            </a:ln>
          </p:spPr>
        </p:cxnSp>
        <p:sp>
          <p:nvSpPr>
            <p:cNvPr id="105" name="Google Shape;105;p2"/>
            <p:cNvSpPr txBox="1"/>
            <p:nvPr/>
          </p:nvSpPr>
          <p:spPr>
            <a:xfrm>
              <a:off x="8689738" y="12614010"/>
              <a:ext cx="925200" cy="870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280"/>
                <a:buFont typeface="Arial"/>
                <a:buNone/>
              </a:pPr>
              <a:r>
                <a:rPr lang="en-GB" sz="528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2"/>
            <p:cNvSpPr txBox="1"/>
            <p:nvPr/>
          </p:nvSpPr>
          <p:spPr>
            <a:xfrm>
              <a:off x="8683589" y="12595102"/>
              <a:ext cx="925200" cy="2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20"/>
                <a:buFont typeface="Arial"/>
                <a:buNone/>
              </a:pPr>
              <a:r>
                <a:rPr lang="en-GB" sz="132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YEAR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7" name="Google Shape;107;p2"/>
            <p:cNvCxnSpPr/>
            <p:nvPr/>
          </p:nvCxnSpPr>
          <p:spPr>
            <a:xfrm rot="10800000" flipH="1">
              <a:off x="780023" y="11754794"/>
              <a:ext cx="468900" cy="137700"/>
            </a:xfrm>
            <a:prstGeom prst="straightConnector1">
              <a:avLst/>
            </a:prstGeom>
            <a:noFill/>
            <a:ln w="19050" cap="flat" cmpd="sng">
              <a:solidFill>
                <a:srgbClr val="00B0F0"/>
              </a:solidFill>
              <a:prstDash val="solid"/>
              <a:miter lim="800000"/>
              <a:headEnd type="none" w="sm" len="sm"/>
              <a:tailEnd type="oval" w="med" len="med"/>
            </a:ln>
          </p:spPr>
        </p:cxnSp>
        <p:sp>
          <p:nvSpPr>
            <p:cNvPr id="108" name="Google Shape;108;p2"/>
            <p:cNvSpPr/>
            <p:nvPr/>
          </p:nvSpPr>
          <p:spPr>
            <a:xfrm rot="-5400000" flipH="1">
              <a:off x="432113" y="10514870"/>
              <a:ext cx="3174900" cy="2555400"/>
            </a:xfrm>
            <a:prstGeom prst="blockArc">
              <a:avLst>
                <a:gd name="adj1" fmla="val 10799999"/>
                <a:gd name="adj2" fmla="val 1572"/>
                <a:gd name="adj3" fmla="val 27649"/>
              </a:avLst>
            </a:prstGeom>
            <a:solidFill>
              <a:srgbClr val="134F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71"/>
                <a:buFont typeface="Arial"/>
                <a:buNone/>
              </a:pPr>
              <a:endParaRPr sz="23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 rot="5400000">
              <a:off x="6944933" y="3447966"/>
              <a:ext cx="2944200" cy="2383500"/>
            </a:xfrm>
            <a:prstGeom prst="blockArc">
              <a:avLst>
                <a:gd name="adj1" fmla="val 10799991"/>
                <a:gd name="adj2" fmla="val 49712"/>
                <a:gd name="adj3" fmla="val 29354"/>
              </a:avLst>
            </a:prstGeom>
            <a:solidFill>
              <a:srgbClr val="134F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71"/>
                <a:buFont typeface="Arial"/>
                <a:buNone/>
              </a:pPr>
              <a:endParaRPr sz="23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0" name="Google Shape;110;p2"/>
            <p:cNvGrpSpPr/>
            <p:nvPr/>
          </p:nvGrpSpPr>
          <p:grpSpPr>
            <a:xfrm>
              <a:off x="8218703" y="7646848"/>
              <a:ext cx="1188660" cy="1268190"/>
              <a:chOff x="4701484" y="13732417"/>
              <a:chExt cx="1080600" cy="1152900"/>
            </a:xfrm>
          </p:grpSpPr>
          <p:sp>
            <p:nvSpPr>
              <p:cNvPr id="111" name="Google Shape;111;p2"/>
              <p:cNvSpPr/>
              <p:nvPr/>
            </p:nvSpPr>
            <p:spPr>
              <a:xfrm>
                <a:off x="4701484" y="13732417"/>
                <a:ext cx="1080600" cy="1152900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371"/>
                  <a:buFont typeface="Arial"/>
                  <a:buNone/>
                </a:pPr>
                <a:endParaRPr sz="2371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" name="Google Shape;112;p2"/>
              <p:cNvSpPr/>
              <p:nvPr/>
            </p:nvSpPr>
            <p:spPr>
              <a:xfrm>
                <a:off x="4821180" y="13857217"/>
                <a:ext cx="841200" cy="9033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371"/>
                  <a:buFont typeface="Arial"/>
                  <a:buNone/>
                </a:pPr>
                <a:endParaRPr sz="2371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113;p2"/>
              <p:cNvSpPr txBox="1"/>
              <p:nvPr/>
            </p:nvSpPr>
            <p:spPr>
              <a:xfrm>
                <a:off x="4821180" y="13979927"/>
                <a:ext cx="841200" cy="79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5280"/>
                  <a:buFont typeface="Arial"/>
                  <a:buNone/>
                </a:pPr>
                <a:r>
                  <a:rPr lang="en-GB" sz="5280" b="1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11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4" name="Google Shape;114;p2"/>
              <p:cNvSpPr txBox="1"/>
              <p:nvPr/>
            </p:nvSpPr>
            <p:spPr>
              <a:xfrm>
                <a:off x="4847461" y="13938489"/>
                <a:ext cx="841200" cy="258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20"/>
                  <a:buFont typeface="Arial"/>
                  <a:buNone/>
                </a:pPr>
                <a:r>
                  <a:rPr lang="en-GB" sz="1320" b="1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YEAR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5" name="Google Shape;115;p2"/>
            <p:cNvSpPr/>
            <p:nvPr/>
          </p:nvSpPr>
          <p:spPr>
            <a:xfrm>
              <a:off x="2638278" y="3145536"/>
              <a:ext cx="5810700" cy="728400"/>
            </a:xfrm>
            <a:prstGeom prst="rect">
              <a:avLst/>
            </a:prstGeom>
            <a:solidFill>
              <a:srgbClr val="134F5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71"/>
                <a:buFont typeface="Arial"/>
                <a:buNone/>
              </a:pPr>
              <a:endParaRPr sz="2371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16" name="Google Shape;116;p2"/>
            <p:cNvCxnSpPr/>
            <p:nvPr/>
          </p:nvCxnSpPr>
          <p:spPr>
            <a:xfrm rot="10800000">
              <a:off x="4128132" y="13278230"/>
              <a:ext cx="0" cy="453900"/>
            </a:xfrm>
            <a:prstGeom prst="straightConnector1">
              <a:avLst/>
            </a:prstGeom>
            <a:noFill/>
            <a:ln w="635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oval" w="med" len="med"/>
            </a:ln>
          </p:spPr>
        </p:cxnSp>
      </p:grpSp>
      <p:cxnSp>
        <p:nvCxnSpPr>
          <p:cNvPr id="117" name="Google Shape;117;p2"/>
          <p:cNvCxnSpPr/>
          <p:nvPr/>
        </p:nvCxnSpPr>
        <p:spPr>
          <a:xfrm>
            <a:off x="7514771" y="12421145"/>
            <a:ext cx="0" cy="537300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8" name="Google Shape;118;p2"/>
          <p:cNvCxnSpPr/>
          <p:nvPr/>
        </p:nvCxnSpPr>
        <p:spPr>
          <a:xfrm>
            <a:off x="5209896" y="12315532"/>
            <a:ext cx="0" cy="537300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9" name="Google Shape;119;p2"/>
          <p:cNvCxnSpPr/>
          <p:nvPr/>
        </p:nvCxnSpPr>
        <p:spPr>
          <a:xfrm rot="10800000">
            <a:off x="5952466" y="13225320"/>
            <a:ext cx="0" cy="471900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20" name="Google Shape;120;p2"/>
          <p:cNvSpPr/>
          <p:nvPr/>
        </p:nvSpPr>
        <p:spPr>
          <a:xfrm rot="-5400000">
            <a:off x="1228775" y="2272500"/>
            <a:ext cx="508800" cy="356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1" name="Google Shape;121;p2"/>
          <p:cNvCxnSpPr/>
          <p:nvPr/>
        </p:nvCxnSpPr>
        <p:spPr>
          <a:xfrm rot="10800000">
            <a:off x="3562349" y="8252154"/>
            <a:ext cx="0" cy="536400"/>
          </a:xfrm>
          <a:prstGeom prst="straightConnector1">
            <a:avLst/>
          </a:prstGeom>
          <a:noFill/>
          <a:ln w="63500" cap="flat" cmpd="sng">
            <a:solidFill>
              <a:srgbClr val="00B05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22" name="Google Shape;122;p2"/>
          <p:cNvCxnSpPr/>
          <p:nvPr/>
        </p:nvCxnSpPr>
        <p:spPr>
          <a:xfrm>
            <a:off x="2279104" y="7205664"/>
            <a:ext cx="9600" cy="568200"/>
          </a:xfrm>
          <a:prstGeom prst="straightConnector1">
            <a:avLst/>
          </a:prstGeom>
          <a:noFill/>
          <a:ln w="63500" cap="flat" cmpd="sng">
            <a:solidFill>
              <a:srgbClr val="00B05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23" name="Google Shape;123;p2"/>
          <p:cNvSpPr txBox="1"/>
          <p:nvPr/>
        </p:nvSpPr>
        <p:spPr>
          <a:xfrm>
            <a:off x="4803518" y="12840167"/>
            <a:ext cx="45225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Applied Anatomy &amp; Physiology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"/>
          <p:cNvSpPr txBox="1"/>
          <p:nvPr/>
        </p:nvSpPr>
        <p:spPr>
          <a:xfrm>
            <a:off x="2584351" y="12717200"/>
            <a:ext cx="26901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Movement </a:t>
            </a: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Analysis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"/>
          <p:cNvSpPr txBox="1"/>
          <p:nvPr/>
        </p:nvSpPr>
        <p:spPr>
          <a:xfrm>
            <a:off x="429824" y="12717206"/>
            <a:ext cx="26901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Physical </a:t>
            </a: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Training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"/>
          <p:cNvSpPr txBox="1"/>
          <p:nvPr/>
        </p:nvSpPr>
        <p:spPr>
          <a:xfrm>
            <a:off x="1677592" y="5288187"/>
            <a:ext cx="2599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Use of Data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"/>
          <p:cNvSpPr txBox="1"/>
          <p:nvPr/>
        </p:nvSpPr>
        <p:spPr>
          <a:xfrm>
            <a:off x="1100064" y="10320226"/>
            <a:ext cx="3246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Sports Psychology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"/>
          <p:cNvSpPr txBox="1"/>
          <p:nvPr/>
        </p:nvSpPr>
        <p:spPr>
          <a:xfrm>
            <a:off x="3505200" y="10215658"/>
            <a:ext cx="43347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Socio-Cultural </a:t>
            </a: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1800" b="1">
                <a:solidFill>
                  <a:schemeClr val="lt1"/>
                </a:solidFill>
              </a:rPr>
              <a:t>I</a:t>
            </a: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nfluences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"/>
          <p:cNvSpPr txBox="1"/>
          <p:nvPr/>
        </p:nvSpPr>
        <p:spPr>
          <a:xfrm>
            <a:off x="6819128" y="10177625"/>
            <a:ext cx="36339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Health, Fitness </a:t>
            </a: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&amp; Wellbeing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0" name="Google Shape;130;p2" descr="Houlton School - TLET"/>
          <p:cNvPicPr preferRelativeResize="0"/>
          <p:nvPr/>
        </p:nvPicPr>
        <p:blipFill rotWithShape="1">
          <a:blip r:embed="rId3">
            <a:alphaModFix/>
          </a:blip>
          <a:srcRect l="11380" r="17220" b="32227"/>
          <a:stretch/>
        </p:blipFill>
        <p:spPr>
          <a:xfrm>
            <a:off x="9519160" y="420912"/>
            <a:ext cx="953948" cy="945744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"/>
          <p:cNvSpPr txBox="1"/>
          <p:nvPr/>
        </p:nvSpPr>
        <p:spPr>
          <a:xfrm>
            <a:off x="7324264" y="13736345"/>
            <a:ext cx="2487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Structure &amp; </a:t>
            </a:r>
            <a:r>
              <a:rPr lang="en-GB"/>
              <a:t>F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unction of the </a:t>
            </a:r>
            <a:r>
              <a:rPr lang="en-GB"/>
              <a:t>M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usculoskeletal </a:t>
            </a:r>
            <a:r>
              <a:rPr lang="en-GB"/>
              <a:t>S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ystem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"/>
          <p:cNvSpPr txBox="1"/>
          <p:nvPr/>
        </p:nvSpPr>
        <p:spPr>
          <a:xfrm>
            <a:off x="6140474" y="11742275"/>
            <a:ext cx="2748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Structure &amp; </a:t>
            </a:r>
            <a:r>
              <a:rPr lang="en-GB"/>
              <a:t>F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unction of the Cardio</a:t>
            </a:r>
            <a:r>
              <a:rPr lang="en-GB"/>
              <a:t>-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respiratory system</a:t>
            </a:r>
            <a:r>
              <a:rPr lang="en-GB"/>
              <a:t>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(part one)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"/>
          <p:cNvSpPr txBox="1"/>
          <p:nvPr/>
        </p:nvSpPr>
        <p:spPr>
          <a:xfrm>
            <a:off x="4127527" y="11790088"/>
            <a:ext cx="2055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Anaerobic &amp; Aerobic </a:t>
            </a:r>
            <a:r>
              <a:rPr lang="en-GB"/>
              <a:t>E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xercise (part one)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"/>
          <p:cNvSpPr txBox="1"/>
          <p:nvPr/>
        </p:nvSpPr>
        <p:spPr>
          <a:xfrm>
            <a:off x="4781513" y="13767608"/>
            <a:ext cx="2487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GB"/>
              <a:t>S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hort and </a:t>
            </a:r>
            <a:r>
              <a:rPr lang="en-GB"/>
              <a:t>L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ong </a:t>
            </a:r>
            <a:r>
              <a:rPr lang="en-GB"/>
              <a:t>T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erm </a:t>
            </a:r>
            <a:r>
              <a:rPr lang="en-GB"/>
              <a:t>E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ffects of </a:t>
            </a:r>
            <a:r>
              <a:rPr lang="en-GB"/>
              <a:t>E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xercise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"/>
          <p:cNvSpPr txBox="1"/>
          <p:nvPr/>
        </p:nvSpPr>
        <p:spPr>
          <a:xfrm>
            <a:off x="3119913" y="13767602"/>
            <a:ext cx="2487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Levers and Planes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6" name="Google Shape;136;p2"/>
          <p:cNvCxnSpPr/>
          <p:nvPr/>
        </p:nvCxnSpPr>
        <p:spPr>
          <a:xfrm>
            <a:off x="1906361" y="12241552"/>
            <a:ext cx="0" cy="537300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7" name="Google Shape;137;p2"/>
          <p:cNvCxnSpPr/>
          <p:nvPr/>
        </p:nvCxnSpPr>
        <p:spPr>
          <a:xfrm rot="10800000">
            <a:off x="2223351" y="13308980"/>
            <a:ext cx="0" cy="471900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8" name="Google Shape;138;p2"/>
          <p:cNvSpPr txBox="1"/>
          <p:nvPr/>
        </p:nvSpPr>
        <p:spPr>
          <a:xfrm>
            <a:off x="1075344" y="13821080"/>
            <a:ext cx="2487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Health &amp; Fitness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GB"/>
              <a:t>part one)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"/>
          <p:cNvSpPr txBox="1"/>
          <p:nvPr/>
        </p:nvSpPr>
        <p:spPr>
          <a:xfrm>
            <a:off x="1170997" y="11790097"/>
            <a:ext cx="1741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Principles of Training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2"/>
          <p:cNvSpPr txBox="1"/>
          <p:nvPr/>
        </p:nvSpPr>
        <p:spPr>
          <a:xfrm>
            <a:off x="-152720" y="13495119"/>
            <a:ext cx="2328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Training &amp; Injury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(pa</a:t>
            </a:r>
            <a:r>
              <a:rPr lang="en-GB"/>
              <a:t>rt one)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1" name="Google Shape;141;p2"/>
          <p:cNvCxnSpPr/>
          <p:nvPr/>
        </p:nvCxnSpPr>
        <p:spPr>
          <a:xfrm>
            <a:off x="1895793" y="9760806"/>
            <a:ext cx="0" cy="537300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2" name="Google Shape;142;p2"/>
          <p:cNvSpPr txBox="1"/>
          <p:nvPr/>
        </p:nvSpPr>
        <p:spPr>
          <a:xfrm>
            <a:off x="2158097" y="6169963"/>
            <a:ext cx="2328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Collecting, Presenting and Analysing </a:t>
            </a:r>
            <a:r>
              <a:rPr lang="en-GB"/>
              <a:t>D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3" name="Google Shape;143;p2"/>
          <p:cNvCxnSpPr/>
          <p:nvPr/>
        </p:nvCxnSpPr>
        <p:spPr>
          <a:xfrm rot="10800000">
            <a:off x="1695411" y="10696187"/>
            <a:ext cx="0" cy="471900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4" name="Google Shape;144;p2"/>
          <p:cNvSpPr txBox="1"/>
          <p:nvPr/>
        </p:nvSpPr>
        <p:spPr>
          <a:xfrm>
            <a:off x="1178954" y="4492270"/>
            <a:ext cx="1725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Data Types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5" name="Google Shape;145;p2"/>
          <p:cNvCxnSpPr/>
          <p:nvPr/>
        </p:nvCxnSpPr>
        <p:spPr>
          <a:xfrm rot="10800000">
            <a:off x="3465029" y="10743932"/>
            <a:ext cx="0" cy="471900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6" name="Google Shape;146;p2"/>
          <p:cNvCxnSpPr/>
          <p:nvPr/>
        </p:nvCxnSpPr>
        <p:spPr>
          <a:xfrm rot="10800000">
            <a:off x="6957529" y="8199071"/>
            <a:ext cx="0" cy="536400"/>
          </a:xfrm>
          <a:prstGeom prst="straightConnector1">
            <a:avLst/>
          </a:prstGeom>
          <a:noFill/>
          <a:ln w="63500" cap="flat" cmpd="sng">
            <a:solidFill>
              <a:srgbClr val="00B05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7" name="Google Shape;147;p2"/>
          <p:cNvSpPr txBox="1"/>
          <p:nvPr/>
        </p:nvSpPr>
        <p:spPr>
          <a:xfrm>
            <a:off x="667624" y="11150364"/>
            <a:ext cx="2055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Classifying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skills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"/>
          <p:cNvSpPr txBox="1"/>
          <p:nvPr/>
        </p:nvSpPr>
        <p:spPr>
          <a:xfrm>
            <a:off x="1240713" y="9424138"/>
            <a:ext cx="1332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Goal </a:t>
            </a:r>
            <a:r>
              <a:rPr lang="en-GB"/>
              <a:t>S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"/>
          <p:cNvSpPr txBox="1"/>
          <p:nvPr/>
        </p:nvSpPr>
        <p:spPr>
          <a:xfrm>
            <a:off x="2380980" y="11193566"/>
            <a:ext cx="2055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I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nformation </a:t>
            </a:r>
            <a:r>
              <a:rPr lang="en-GB"/>
              <a:t>P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rocessing &amp; Feedback (part</a:t>
            </a:r>
            <a:r>
              <a:rPr lang="en-GB"/>
              <a:t> one)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0" name="Google Shape;150;p2"/>
          <p:cNvCxnSpPr/>
          <p:nvPr/>
        </p:nvCxnSpPr>
        <p:spPr>
          <a:xfrm>
            <a:off x="6352421" y="7152979"/>
            <a:ext cx="9600" cy="568200"/>
          </a:xfrm>
          <a:prstGeom prst="straightConnector1">
            <a:avLst/>
          </a:prstGeom>
          <a:noFill/>
          <a:ln w="63500" cap="flat" cmpd="sng">
            <a:solidFill>
              <a:srgbClr val="00B05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1" name="Google Shape;151;p2"/>
          <p:cNvSpPr txBox="1"/>
          <p:nvPr/>
        </p:nvSpPr>
        <p:spPr>
          <a:xfrm>
            <a:off x="8113651" y="6229244"/>
            <a:ext cx="2055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Commercialisation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"/>
          <p:cNvSpPr txBox="1"/>
          <p:nvPr/>
        </p:nvSpPr>
        <p:spPr>
          <a:xfrm>
            <a:off x="8567773" y="6499163"/>
            <a:ext cx="2055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Ethical Issues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3" name="Google Shape;153;p2"/>
          <p:cNvCxnSpPr/>
          <p:nvPr/>
        </p:nvCxnSpPr>
        <p:spPr>
          <a:xfrm>
            <a:off x="2037094" y="4829236"/>
            <a:ext cx="9600" cy="568200"/>
          </a:xfrm>
          <a:prstGeom prst="straightConnector1">
            <a:avLst/>
          </a:prstGeom>
          <a:noFill/>
          <a:ln w="63500" cap="flat" cmpd="sng">
            <a:solidFill>
              <a:srgbClr val="00B05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4" name="Google Shape;154;p2"/>
          <p:cNvCxnSpPr/>
          <p:nvPr/>
        </p:nvCxnSpPr>
        <p:spPr>
          <a:xfrm rot="10800000">
            <a:off x="3322395" y="5657479"/>
            <a:ext cx="0" cy="536400"/>
          </a:xfrm>
          <a:prstGeom prst="straightConnector1">
            <a:avLst/>
          </a:prstGeom>
          <a:noFill/>
          <a:ln w="63500" cap="flat" cmpd="sng">
            <a:solidFill>
              <a:srgbClr val="00B05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5" name="Google Shape;155;p2"/>
          <p:cNvSpPr txBox="1"/>
          <p:nvPr/>
        </p:nvSpPr>
        <p:spPr>
          <a:xfrm>
            <a:off x="3698272" y="402808"/>
            <a:ext cx="6754765" cy="1161041"/>
          </a:xfrm>
          <a:prstGeom prst="rect">
            <a:avLst/>
          </a:prstGeom>
          <a:noFill/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None/>
            </a:pPr>
            <a:endParaRPr sz="100" b="1">
              <a:solidFill>
                <a:schemeClr val="lt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None/>
            </a:pPr>
            <a:endParaRPr sz="100" b="1">
              <a:solidFill>
                <a:schemeClr val="lt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None/>
            </a:pPr>
            <a:endParaRPr sz="100" b="1">
              <a:solidFill>
                <a:schemeClr val="lt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None/>
            </a:pPr>
            <a:endParaRPr sz="100" b="1">
              <a:solidFill>
                <a:schemeClr val="lt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None/>
            </a:pPr>
            <a:r>
              <a:rPr lang="en-GB"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KS4 - </a:t>
            </a:r>
            <a:r>
              <a:rPr lang="en-GB" sz="2800" b="1">
                <a:solidFill>
                  <a:schemeClr val="lt1"/>
                </a:solidFill>
              </a:rPr>
              <a:t>Academic</a:t>
            </a:r>
            <a:r>
              <a:rPr lang="en-GB"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PE </a:t>
            </a:r>
            <a:endParaRPr sz="2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None/>
            </a:pPr>
            <a:r>
              <a:rPr lang="en-GB"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Learning Journey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"/>
          <p:cNvSpPr txBox="1"/>
          <p:nvPr/>
        </p:nvSpPr>
        <p:spPr>
          <a:xfrm>
            <a:off x="3481638" y="1938238"/>
            <a:ext cx="71097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</a:rPr>
              <a:t>Written Coursework</a:t>
            </a:r>
            <a:r>
              <a:rPr lang="en-GB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Completed throughout Y10 and </a:t>
            </a:r>
            <a:r>
              <a:rPr lang="en-GB" sz="1200" b="1">
                <a:solidFill>
                  <a:schemeClr val="dk1"/>
                </a:solidFill>
              </a:rPr>
              <a:t>finalised during term 1 of year 11.</a:t>
            </a:r>
            <a:endParaRPr sz="1200" b="1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</a:rPr>
              <a:t>Practical Component - Pupils experience a range of practical activities throughout Y10/Y11 ahead of a final external moderation of the marks awarded during term 2/3 of Y11. </a:t>
            </a:r>
            <a:endParaRPr sz="1200" b="1">
              <a:solidFill>
                <a:schemeClr val="dk1"/>
              </a:solidFill>
            </a:endParaRPr>
          </a:p>
        </p:txBody>
      </p:sp>
      <p:sp>
        <p:nvSpPr>
          <p:cNvPr id="157" name="Google Shape;157;p2"/>
          <p:cNvSpPr txBox="1"/>
          <p:nvPr/>
        </p:nvSpPr>
        <p:spPr>
          <a:xfrm>
            <a:off x="-42071" y="133239"/>
            <a:ext cx="3633900" cy="21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Careers/Pathways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●"/>
            </a:pP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Physiotherapist,</a:t>
            </a:r>
            <a:endParaRPr sz="13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●"/>
            </a:pP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Sports </a:t>
            </a:r>
            <a:r>
              <a:rPr lang="en-GB" sz="1300" b="1">
                <a:solidFill>
                  <a:schemeClr val="dk1"/>
                </a:solidFill>
              </a:rPr>
              <a:t>C</a:t>
            </a: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oach</a:t>
            </a:r>
            <a:endParaRPr sz="13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●"/>
            </a:pP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Sports </a:t>
            </a:r>
            <a:r>
              <a:rPr lang="en-GB" sz="1300" b="1">
                <a:solidFill>
                  <a:schemeClr val="dk1"/>
                </a:solidFill>
              </a:rPr>
              <a:t>D</a:t>
            </a: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evelopment</a:t>
            </a:r>
            <a:endParaRPr sz="13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●"/>
            </a:pP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 </a:t>
            </a:r>
            <a:r>
              <a:rPr lang="en-GB" sz="1300" b="1">
                <a:solidFill>
                  <a:schemeClr val="dk1"/>
                </a:solidFill>
              </a:rPr>
              <a:t>T</a:t>
            </a: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eacher</a:t>
            </a:r>
            <a:endParaRPr sz="13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●"/>
            </a:pP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Sports Lawyer</a:t>
            </a:r>
            <a:endParaRPr sz="13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●"/>
            </a:pP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Leisure/Gym manager</a:t>
            </a:r>
            <a:endParaRPr sz="13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●"/>
            </a:pP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Sports Journalist</a:t>
            </a:r>
            <a:endParaRPr sz="13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●"/>
            </a:pP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Sports Photographer</a:t>
            </a:r>
            <a:endParaRPr sz="13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●"/>
            </a:pP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Sports </a:t>
            </a:r>
            <a:r>
              <a:rPr lang="en-GB" sz="1300" b="1">
                <a:solidFill>
                  <a:schemeClr val="dk1"/>
                </a:solidFill>
              </a:rPr>
              <a:t>M</a:t>
            </a: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arketing/PR/Social </a:t>
            </a:r>
            <a:r>
              <a:rPr lang="en-GB" sz="1300" b="1">
                <a:solidFill>
                  <a:schemeClr val="dk1"/>
                </a:solidFill>
              </a:rPr>
              <a:t>M</a:t>
            </a:r>
            <a:r>
              <a:rPr lang="en-GB"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edia </a:t>
            </a:r>
            <a:endParaRPr sz="13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8" name="Google Shape;158;p2"/>
          <p:cNvCxnSpPr/>
          <p:nvPr/>
        </p:nvCxnSpPr>
        <p:spPr>
          <a:xfrm>
            <a:off x="3330405" y="9830006"/>
            <a:ext cx="0" cy="537300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9" name="Google Shape;159;p2"/>
          <p:cNvSpPr txBox="1"/>
          <p:nvPr/>
        </p:nvSpPr>
        <p:spPr>
          <a:xfrm>
            <a:off x="2475417" y="9331584"/>
            <a:ext cx="2055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Mental </a:t>
            </a:r>
            <a:r>
              <a:rPr lang="en-GB"/>
              <a:t>P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reparation for Performance </a:t>
            </a:r>
            <a:r>
              <a:rPr lang="en-GB"/>
              <a:t>(part one)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0" name="Google Shape;160;p2"/>
          <p:cNvCxnSpPr/>
          <p:nvPr/>
        </p:nvCxnSpPr>
        <p:spPr>
          <a:xfrm rot="10800000">
            <a:off x="1075351" y="13023230"/>
            <a:ext cx="0" cy="471900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61" name="Google Shape;161;p2"/>
          <p:cNvCxnSpPr/>
          <p:nvPr/>
        </p:nvCxnSpPr>
        <p:spPr>
          <a:xfrm rot="10800000">
            <a:off x="7839904" y="10696182"/>
            <a:ext cx="0" cy="471900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2" name="Google Shape;162;p2"/>
          <p:cNvSpPr txBox="1"/>
          <p:nvPr/>
        </p:nvSpPr>
        <p:spPr>
          <a:xfrm>
            <a:off x="6881680" y="11087391"/>
            <a:ext cx="2055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Physical, Social and Emotional (part one)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3" name="Google Shape;163;p2"/>
          <p:cNvCxnSpPr/>
          <p:nvPr/>
        </p:nvCxnSpPr>
        <p:spPr>
          <a:xfrm>
            <a:off x="8567780" y="9746381"/>
            <a:ext cx="0" cy="537300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4" name="Google Shape;164;p2"/>
          <p:cNvSpPr txBox="1"/>
          <p:nvPr/>
        </p:nvSpPr>
        <p:spPr>
          <a:xfrm>
            <a:off x="7539980" y="9262241"/>
            <a:ext cx="2055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Energy Use and Diet (part one)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"/>
          <p:cNvSpPr txBox="1"/>
          <p:nvPr/>
        </p:nvSpPr>
        <p:spPr>
          <a:xfrm>
            <a:off x="3935218" y="7845967"/>
            <a:ext cx="45225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Applied Anatomy &amp; Physiology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"/>
          <p:cNvSpPr txBox="1"/>
          <p:nvPr/>
        </p:nvSpPr>
        <p:spPr>
          <a:xfrm>
            <a:off x="1551299" y="7672693"/>
            <a:ext cx="26901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Physical </a:t>
            </a: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Training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2"/>
          <p:cNvSpPr txBox="1"/>
          <p:nvPr/>
        </p:nvSpPr>
        <p:spPr>
          <a:xfrm>
            <a:off x="4436564" y="5277788"/>
            <a:ext cx="3246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Sports Psychology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"/>
          <p:cNvSpPr txBox="1"/>
          <p:nvPr/>
        </p:nvSpPr>
        <p:spPr>
          <a:xfrm>
            <a:off x="5476575" y="2823758"/>
            <a:ext cx="43347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Socio-Cultural </a:t>
            </a: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1800" b="1">
                <a:solidFill>
                  <a:schemeClr val="lt1"/>
                </a:solidFill>
              </a:rPr>
              <a:t>I</a:t>
            </a: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nfluences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"/>
          <p:cNvSpPr txBox="1"/>
          <p:nvPr/>
        </p:nvSpPr>
        <p:spPr>
          <a:xfrm>
            <a:off x="2011353" y="2797088"/>
            <a:ext cx="36339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Health, Fitness </a:t>
            </a: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&amp; Wellbeing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"/>
          <p:cNvSpPr txBox="1"/>
          <p:nvPr/>
        </p:nvSpPr>
        <p:spPr>
          <a:xfrm>
            <a:off x="5274450" y="8704175"/>
            <a:ext cx="3524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Structure &amp; </a:t>
            </a:r>
            <a:r>
              <a:rPr lang="en-GB"/>
              <a:t>F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unction of the Cardio</a:t>
            </a:r>
            <a:r>
              <a:rPr lang="en-GB"/>
              <a:t>-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respiratory system</a:t>
            </a:r>
            <a:r>
              <a:rPr lang="en-GB"/>
              <a:t> (part two)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"/>
          <p:cNvSpPr txBox="1"/>
          <p:nvPr/>
        </p:nvSpPr>
        <p:spPr>
          <a:xfrm>
            <a:off x="4803525" y="6869188"/>
            <a:ext cx="3524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Anaerobic &amp; Aerobic </a:t>
            </a:r>
            <a:r>
              <a:rPr lang="en-GB"/>
              <a:t>E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xercise (part </a:t>
            </a:r>
            <a:r>
              <a:rPr lang="en-GB"/>
              <a:t>two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"/>
          <p:cNvSpPr txBox="1"/>
          <p:nvPr/>
        </p:nvSpPr>
        <p:spPr>
          <a:xfrm>
            <a:off x="1661375" y="8826925"/>
            <a:ext cx="3683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Health &amp; Fitness (</a:t>
            </a:r>
            <a:r>
              <a:rPr lang="en-GB"/>
              <a:t>part two)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"/>
          <p:cNvSpPr txBox="1"/>
          <p:nvPr/>
        </p:nvSpPr>
        <p:spPr>
          <a:xfrm>
            <a:off x="1075349" y="6922000"/>
            <a:ext cx="2951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Training &amp; Injury (pa</a:t>
            </a:r>
            <a:r>
              <a:rPr lang="en-GB"/>
              <a:t>rt two)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"/>
          <p:cNvSpPr txBox="1"/>
          <p:nvPr/>
        </p:nvSpPr>
        <p:spPr>
          <a:xfrm>
            <a:off x="3062425" y="4538188"/>
            <a:ext cx="3408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I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nformation </a:t>
            </a:r>
            <a:r>
              <a:rPr lang="en-GB"/>
              <a:t>P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rocessing &amp; Feedback (part</a:t>
            </a:r>
            <a:r>
              <a:rPr lang="en-GB"/>
              <a:t> two)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5" name="Google Shape;175;p2"/>
          <p:cNvCxnSpPr/>
          <p:nvPr/>
        </p:nvCxnSpPr>
        <p:spPr>
          <a:xfrm>
            <a:off x="4761769" y="5023511"/>
            <a:ext cx="9600" cy="568200"/>
          </a:xfrm>
          <a:prstGeom prst="straightConnector1">
            <a:avLst/>
          </a:prstGeom>
          <a:noFill/>
          <a:ln w="63500" cap="flat" cmpd="sng">
            <a:solidFill>
              <a:srgbClr val="00B05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6" name="Google Shape;176;p2"/>
          <p:cNvCxnSpPr/>
          <p:nvPr/>
        </p:nvCxnSpPr>
        <p:spPr>
          <a:xfrm rot="10800000">
            <a:off x="6819120" y="5674579"/>
            <a:ext cx="0" cy="536400"/>
          </a:xfrm>
          <a:prstGeom prst="straightConnector1">
            <a:avLst/>
          </a:prstGeom>
          <a:noFill/>
          <a:ln w="63500" cap="flat" cmpd="sng">
            <a:solidFill>
              <a:srgbClr val="00B05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7" name="Google Shape;177;p2"/>
          <p:cNvSpPr txBox="1"/>
          <p:nvPr/>
        </p:nvSpPr>
        <p:spPr>
          <a:xfrm>
            <a:off x="5921029" y="6238459"/>
            <a:ext cx="2055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Mental </a:t>
            </a:r>
            <a:r>
              <a:rPr lang="en-GB"/>
              <a:t>P</a:t>
            </a: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reparation for Performance </a:t>
            </a:r>
            <a:r>
              <a:rPr lang="en-GB"/>
              <a:t>(part two)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2"/>
          <p:cNvSpPr txBox="1"/>
          <p:nvPr/>
        </p:nvSpPr>
        <p:spPr>
          <a:xfrm>
            <a:off x="3248175" y="3814363"/>
            <a:ext cx="31203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Physical, Social and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Emotional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(part two)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9" name="Google Shape;179;p2"/>
          <p:cNvCxnSpPr/>
          <p:nvPr/>
        </p:nvCxnSpPr>
        <p:spPr>
          <a:xfrm rot="10800000">
            <a:off x="4907620" y="3308242"/>
            <a:ext cx="0" cy="536400"/>
          </a:xfrm>
          <a:prstGeom prst="straightConnector1">
            <a:avLst/>
          </a:prstGeom>
          <a:noFill/>
          <a:ln w="63500" cap="flat" cmpd="sng">
            <a:solidFill>
              <a:srgbClr val="00B05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0" name="Google Shape;180;p2"/>
          <p:cNvSpPr txBox="1"/>
          <p:nvPr/>
        </p:nvSpPr>
        <p:spPr>
          <a:xfrm>
            <a:off x="1826254" y="3798604"/>
            <a:ext cx="2055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Energy Use and Diet (part two)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1" name="Google Shape;181;p2"/>
          <p:cNvCxnSpPr/>
          <p:nvPr/>
        </p:nvCxnSpPr>
        <p:spPr>
          <a:xfrm rot="10800000">
            <a:off x="2800495" y="3295179"/>
            <a:ext cx="0" cy="536400"/>
          </a:xfrm>
          <a:prstGeom prst="straightConnector1">
            <a:avLst/>
          </a:prstGeom>
          <a:noFill/>
          <a:ln w="63500" cap="flat" cmpd="sng">
            <a:solidFill>
              <a:srgbClr val="00B05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82" name="Google Shape;182;p2"/>
          <p:cNvCxnSpPr/>
          <p:nvPr/>
        </p:nvCxnSpPr>
        <p:spPr>
          <a:xfrm rot="10800000">
            <a:off x="4907629" y="10690019"/>
            <a:ext cx="0" cy="471900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3" name="Google Shape;183;p2"/>
          <p:cNvSpPr txBox="1"/>
          <p:nvPr/>
        </p:nvSpPr>
        <p:spPr>
          <a:xfrm>
            <a:off x="4253767" y="11189554"/>
            <a:ext cx="2055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Factors Affecting Performance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4" name="Google Shape;184;p2"/>
          <p:cNvCxnSpPr/>
          <p:nvPr/>
        </p:nvCxnSpPr>
        <p:spPr>
          <a:xfrm>
            <a:off x="5329868" y="9734031"/>
            <a:ext cx="0" cy="537300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5" name="Google Shape;185;p2"/>
          <p:cNvSpPr txBox="1"/>
          <p:nvPr/>
        </p:nvSpPr>
        <p:spPr>
          <a:xfrm>
            <a:off x="4253780" y="9283854"/>
            <a:ext cx="2055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Commercialisation (part one)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6" name="Google Shape;186;p2"/>
          <p:cNvCxnSpPr/>
          <p:nvPr/>
        </p:nvCxnSpPr>
        <p:spPr>
          <a:xfrm>
            <a:off x="6881668" y="9802918"/>
            <a:ext cx="0" cy="537300"/>
          </a:xfrm>
          <a:prstGeom prst="straightConnector1">
            <a:avLst/>
          </a:prstGeom>
          <a:noFill/>
          <a:ln w="63500" cap="flat" cmpd="sng">
            <a:solidFill>
              <a:srgbClr val="FF000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7" name="Google Shape;187;p2"/>
          <p:cNvSpPr txBox="1"/>
          <p:nvPr/>
        </p:nvSpPr>
        <p:spPr>
          <a:xfrm>
            <a:off x="5921030" y="9329804"/>
            <a:ext cx="2055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Ethical Issues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 (part one)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2"/>
          <p:cNvSpPr txBox="1"/>
          <p:nvPr/>
        </p:nvSpPr>
        <p:spPr>
          <a:xfrm>
            <a:off x="7243405" y="3808216"/>
            <a:ext cx="2055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Commercialisation (part two)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2"/>
          <p:cNvSpPr txBox="1"/>
          <p:nvPr/>
        </p:nvSpPr>
        <p:spPr>
          <a:xfrm>
            <a:off x="5645255" y="3812816"/>
            <a:ext cx="2055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Ethical Issues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 (part two)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0" name="Google Shape;190;p2"/>
          <p:cNvCxnSpPr/>
          <p:nvPr/>
        </p:nvCxnSpPr>
        <p:spPr>
          <a:xfrm rot="10800000">
            <a:off x="6673045" y="3325879"/>
            <a:ext cx="0" cy="536400"/>
          </a:xfrm>
          <a:prstGeom prst="straightConnector1">
            <a:avLst/>
          </a:prstGeom>
          <a:noFill/>
          <a:ln w="63500" cap="flat" cmpd="sng">
            <a:solidFill>
              <a:srgbClr val="00B05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91" name="Google Shape;191;p2"/>
          <p:cNvCxnSpPr/>
          <p:nvPr/>
        </p:nvCxnSpPr>
        <p:spPr>
          <a:xfrm rot="10800000">
            <a:off x="8636070" y="3308254"/>
            <a:ext cx="0" cy="536400"/>
          </a:xfrm>
          <a:prstGeom prst="straightConnector1">
            <a:avLst/>
          </a:prstGeom>
          <a:noFill/>
          <a:ln w="63500" cap="flat" cmpd="sng">
            <a:solidFill>
              <a:srgbClr val="00B050"/>
            </a:solidFill>
            <a:prstDash val="solid"/>
            <a:miter lim="800000"/>
            <a:headEnd type="none" w="sm" len="sm"/>
            <a:tailEnd type="oval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791</Words>
  <Application>Microsoft Office PowerPoint</Application>
  <PresentationFormat>Custom</PresentationFormat>
  <Paragraphs>188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Goodwin</dc:creator>
  <cp:lastModifiedBy>Abbie Oldham</cp:lastModifiedBy>
  <cp:revision>14</cp:revision>
  <dcterms:created xsi:type="dcterms:W3CDTF">2018-02-08T08:28:53Z</dcterms:created>
  <dcterms:modified xsi:type="dcterms:W3CDTF">2023-11-10T10:14:51Z</dcterms:modified>
</cp:coreProperties>
</file>